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9"/>
  </p:notesMasterIdLst>
  <p:sldIdLst>
    <p:sldId id="258" r:id="rId2"/>
    <p:sldId id="291" r:id="rId3"/>
    <p:sldId id="261" r:id="rId4"/>
    <p:sldId id="287" r:id="rId5"/>
    <p:sldId id="289" r:id="rId6"/>
    <p:sldId id="288" r:id="rId7"/>
    <p:sldId id="290" r:id="rId8"/>
  </p:sldIdLst>
  <p:sldSz cx="6858000" cy="9144000" type="screen4x3"/>
  <p:notesSz cx="9931400" cy="6794500"/>
  <p:defaultTextStyle>
    <a:defPPr>
      <a:defRPr lang="en-US"/>
    </a:defPPr>
    <a:lvl1pPr marL="0" algn="l" defTabSz="855970" rtl="0" eaLnBrk="1" latinLnBrk="0" hangingPunct="1">
      <a:defRPr sz="1685" kern="1200">
        <a:solidFill>
          <a:schemeClr val="tx1"/>
        </a:solidFill>
        <a:latin typeface="+mn-lt"/>
        <a:ea typeface="+mn-ea"/>
        <a:cs typeface="+mn-cs"/>
      </a:defRPr>
    </a:lvl1pPr>
    <a:lvl2pPr marL="427985" algn="l" defTabSz="855970" rtl="0" eaLnBrk="1" latinLnBrk="0" hangingPunct="1">
      <a:defRPr sz="1685" kern="1200">
        <a:solidFill>
          <a:schemeClr val="tx1"/>
        </a:solidFill>
        <a:latin typeface="+mn-lt"/>
        <a:ea typeface="+mn-ea"/>
        <a:cs typeface="+mn-cs"/>
      </a:defRPr>
    </a:lvl2pPr>
    <a:lvl3pPr marL="855970" algn="l" defTabSz="855970" rtl="0" eaLnBrk="1" latinLnBrk="0" hangingPunct="1">
      <a:defRPr sz="1685" kern="1200">
        <a:solidFill>
          <a:schemeClr val="tx1"/>
        </a:solidFill>
        <a:latin typeface="+mn-lt"/>
        <a:ea typeface="+mn-ea"/>
        <a:cs typeface="+mn-cs"/>
      </a:defRPr>
    </a:lvl3pPr>
    <a:lvl4pPr marL="1283955" algn="l" defTabSz="855970" rtl="0" eaLnBrk="1" latinLnBrk="0" hangingPunct="1">
      <a:defRPr sz="1685" kern="1200">
        <a:solidFill>
          <a:schemeClr val="tx1"/>
        </a:solidFill>
        <a:latin typeface="+mn-lt"/>
        <a:ea typeface="+mn-ea"/>
        <a:cs typeface="+mn-cs"/>
      </a:defRPr>
    </a:lvl4pPr>
    <a:lvl5pPr marL="1711940" algn="l" defTabSz="855970" rtl="0" eaLnBrk="1" latinLnBrk="0" hangingPunct="1">
      <a:defRPr sz="1685" kern="1200">
        <a:solidFill>
          <a:schemeClr val="tx1"/>
        </a:solidFill>
        <a:latin typeface="+mn-lt"/>
        <a:ea typeface="+mn-ea"/>
        <a:cs typeface="+mn-cs"/>
      </a:defRPr>
    </a:lvl5pPr>
    <a:lvl6pPr marL="2139925" algn="l" defTabSz="855970" rtl="0" eaLnBrk="1" latinLnBrk="0" hangingPunct="1">
      <a:defRPr sz="1685" kern="1200">
        <a:solidFill>
          <a:schemeClr val="tx1"/>
        </a:solidFill>
        <a:latin typeface="+mn-lt"/>
        <a:ea typeface="+mn-ea"/>
        <a:cs typeface="+mn-cs"/>
      </a:defRPr>
    </a:lvl6pPr>
    <a:lvl7pPr marL="2567910" algn="l" defTabSz="855970" rtl="0" eaLnBrk="1" latinLnBrk="0" hangingPunct="1">
      <a:defRPr sz="1685" kern="1200">
        <a:solidFill>
          <a:schemeClr val="tx1"/>
        </a:solidFill>
        <a:latin typeface="+mn-lt"/>
        <a:ea typeface="+mn-ea"/>
        <a:cs typeface="+mn-cs"/>
      </a:defRPr>
    </a:lvl7pPr>
    <a:lvl8pPr marL="2995894" algn="l" defTabSz="855970" rtl="0" eaLnBrk="1" latinLnBrk="0" hangingPunct="1">
      <a:defRPr sz="1685" kern="1200">
        <a:solidFill>
          <a:schemeClr val="tx1"/>
        </a:solidFill>
        <a:latin typeface="+mn-lt"/>
        <a:ea typeface="+mn-ea"/>
        <a:cs typeface="+mn-cs"/>
      </a:defRPr>
    </a:lvl8pPr>
    <a:lvl9pPr marL="3423879" algn="l" defTabSz="855970" rtl="0" eaLnBrk="1" latinLnBrk="0" hangingPunct="1">
      <a:defRPr sz="1685" kern="1200">
        <a:solidFill>
          <a:schemeClr val="tx1"/>
        </a:solidFill>
        <a:latin typeface="+mn-lt"/>
        <a:ea typeface="+mn-ea"/>
        <a:cs typeface="+mn-cs"/>
      </a:defRPr>
    </a:lvl9pPr>
  </p:defaultTextStyle>
  <p:extLst>
    <p:ext uri="{EFAFB233-063F-42B5-8137-9DF3F51BA10A}">
      <p15:sldGuideLst xmlns:p15="http://schemas.microsoft.com/office/powerpoint/2012/main">
        <p15:guide id="4" orient="horz" userDrawn="1">
          <p15:clr>
            <a:srgbClr val="A4A3A4"/>
          </p15:clr>
        </p15:guide>
        <p15:guide id="10" pos="4248" userDrawn="1">
          <p15:clr>
            <a:srgbClr val="A4A3A4"/>
          </p15:clr>
        </p15:guide>
        <p15:guide id="14" orient="horz" pos="725" userDrawn="1">
          <p15:clr>
            <a:srgbClr val="A4A3A4"/>
          </p15:clr>
        </p15:guide>
        <p15:guide id="16" orient="horz" pos="5488" userDrawn="1">
          <p15:clr>
            <a:srgbClr val="A4A3A4"/>
          </p15:clr>
        </p15:guide>
        <p15:guide id="17" pos="96" userDrawn="1">
          <p15:clr>
            <a:srgbClr val="A4A3A4"/>
          </p15:clr>
        </p15:guide>
      </p15:sldGuideLst>
    </p:ext>
    <p:ext uri="{2D200454-40CA-4A62-9FC3-DE9A4176ACB9}">
      <p15:notesGuideLst xmlns:p15="http://schemas.microsoft.com/office/powerpoint/2012/main">
        <p15:guide id="1" orient="horz" pos="2182" userDrawn="1">
          <p15:clr>
            <a:srgbClr val="A4A3A4"/>
          </p15:clr>
        </p15:guide>
        <p15:guide id="2" pos="3127" userDrawn="1">
          <p15:clr>
            <a:srgbClr val="A4A3A4"/>
          </p15:clr>
        </p15:guide>
        <p15:guide id="3" orient="horz" pos="2181" userDrawn="1">
          <p15:clr>
            <a:srgbClr val="A4A3A4"/>
          </p15:clr>
        </p15:guide>
        <p15:guide id="4" pos="3129" userDrawn="1">
          <p15:clr>
            <a:srgbClr val="A4A3A4"/>
          </p15:clr>
        </p15:guide>
        <p15:guide id="5" orient="horz" pos="2183" userDrawn="1">
          <p15:clr>
            <a:srgbClr val="A4A3A4"/>
          </p15:clr>
        </p15:guide>
        <p15:guide id="6" pos="3126" userDrawn="1">
          <p15:clr>
            <a:srgbClr val="A4A3A4"/>
          </p15:clr>
        </p15:guide>
        <p15:guide id="7" orient="horz" pos="2141" userDrawn="1">
          <p15:clr>
            <a:srgbClr val="A4A3A4"/>
          </p15:clr>
        </p15:guide>
        <p15:guide id="8" orient="horz" pos="2142"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63634"/>
    <a:srgbClr val="922B4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487" autoAdjust="0"/>
    <p:restoredTop sz="94660"/>
  </p:normalViewPr>
  <p:slideViewPr>
    <p:cSldViewPr snapToGrid="0">
      <p:cViewPr>
        <p:scale>
          <a:sx n="130" d="100"/>
          <a:sy n="130" d="100"/>
        </p:scale>
        <p:origin x="1344" y="-3624"/>
      </p:cViewPr>
      <p:guideLst>
        <p:guide orient="horz"/>
        <p:guide pos="4248"/>
        <p:guide orient="horz" pos="725"/>
        <p:guide orient="horz" pos="5488"/>
        <p:guide pos="96"/>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p:scale>
          <a:sx n="120" d="100"/>
          <a:sy n="120" d="100"/>
        </p:scale>
        <p:origin x="1884" y="-48"/>
      </p:cViewPr>
      <p:guideLst>
        <p:guide orient="horz" pos="2182"/>
        <p:guide pos="3127"/>
        <p:guide orient="horz" pos="2181"/>
        <p:guide pos="3129"/>
        <p:guide orient="horz" pos="2183"/>
        <p:guide pos="3126"/>
        <p:guide orient="horz" pos="2141"/>
        <p:guide orient="horz" pos="2142"/>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5.emf"/><Relationship Id="rId1" Type="http://schemas.openxmlformats.org/officeDocument/2006/relationships/image" Target="../media/image4.e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image" Target="../media/image7.e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image" Target="../media/image9.e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image" Target="../media/image12.emf"/><Relationship Id="rId1" Type="http://schemas.openxmlformats.org/officeDocument/2006/relationships/image" Target="../media/image11.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1" y="9"/>
            <a:ext cx="4303607" cy="340905"/>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5625526" y="9"/>
            <a:ext cx="4303607" cy="340905"/>
          </a:xfrm>
          <a:prstGeom prst="rect">
            <a:avLst/>
          </a:prstGeom>
        </p:spPr>
        <p:txBody>
          <a:bodyPr vert="horz" lIns="91440" tIns="45720" rIns="91440" bIns="45720" rtlCol="0"/>
          <a:lstStyle>
            <a:lvl1pPr algn="r">
              <a:defRPr sz="1200"/>
            </a:lvl1pPr>
          </a:lstStyle>
          <a:p>
            <a:fld id="{06ECDDC0-EF27-4C47-B8F4-3086A1E580EC}" type="datetimeFigureOut">
              <a:rPr lang="en-US" smtClean="0"/>
              <a:t>1/28/2021</a:t>
            </a:fld>
            <a:endParaRPr lang="en-US" dirty="0"/>
          </a:p>
        </p:txBody>
      </p:sp>
      <p:sp>
        <p:nvSpPr>
          <p:cNvPr id="4" name="Slide Image Placeholder 3"/>
          <p:cNvSpPr>
            <a:spLocks noGrp="1" noRot="1" noChangeAspect="1"/>
          </p:cNvSpPr>
          <p:nvPr>
            <p:ph type="sldImg" idx="2"/>
          </p:nvPr>
        </p:nvSpPr>
        <p:spPr>
          <a:xfrm>
            <a:off x="4105275" y="849313"/>
            <a:ext cx="1720850" cy="229235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993140" y="3269894"/>
            <a:ext cx="7945120" cy="2675335"/>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31" y="6453638"/>
            <a:ext cx="4303607" cy="340904"/>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5625526" y="6453638"/>
            <a:ext cx="4303607" cy="340904"/>
          </a:xfrm>
          <a:prstGeom prst="rect">
            <a:avLst/>
          </a:prstGeom>
        </p:spPr>
        <p:txBody>
          <a:bodyPr vert="horz" lIns="91440" tIns="45720" rIns="91440" bIns="45720" rtlCol="0" anchor="b"/>
          <a:lstStyle>
            <a:lvl1pPr algn="r">
              <a:defRPr sz="1200"/>
            </a:lvl1pPr>
          </a:lstStyle>
          <a:p>
            <a:fld id="{42EB6FE2-2CAF-4C7A-93FE-7D00B71F633C}" type="slidenum">
              <a:rPr lang="en-US" smtClean="0"/>
              <a:t>‹#›</a:t>
            </a:fld>
            <a:endParaRPr lang="en-US" dirty="0"/>
          </a:p>
        </p:txBody>
      </p:sp>
    </p:spTree>
    <p:extLst>
      <p:ext uri="{BB962C8B-B14F-4D97-AF65-F5344CB8AC3E}">
        <p14:creationId xmlns:p14="http://schemas.microsoft.com/office/powerpoint/2010/main" val="2491399222"/>
      </p:ext>
    </p:extLst>
  </p:cSld>
  <p:clrMap bg1="lt1" tx1="dk1" bg2="lt2" tx2="dk2" accent1="accent1" accent2="accent2" accent3="accent3" accent4="accent4" accent5="accent5" accent6="accent6" hlink="hlink" folHlink="folHlink"/>
  <p:notesStyle>
    <a:lvl1pPr marL="0" algn="l" defTabSz="855970" rtl="0" eaLnBrk="1" latinLnBrk="0" hangingPunct="1">
      <a:defRPr sz="1123" kern="1200">
        <a:solidFill>
          <a:schemeClr val="tx1"/>
        </a:solidFill>
        <a:latin typeface="+mn-lt"/>
        <a:ea typeface="+mn-ea"/>
        <a:cs typeface="+mn-cs"/>
      </a:defRPr>
    </a:lvl1pPr>
    <a:lvl2pPr marL="427985" algn="l" defTabSz="855970" rtl="0" eaLnBrk="1" latinLnBrk="0" hangingPunct="1">
      <a:defRPr sz="1123" kern="1200">
        <a:solidFill>
          <a:schemeClr val="tx1"/>
        </a:solidFill>
        <a:latin typeface="+mn-lt"/>
        <a:ea typeface="+mn-ea"/>
        <a:cs typeface="+mn-cs"/>
      </a:defRPr>
    </a:lvl2pPr>
    <a:lvl3pPr marL="855970" algn="l" defTabSz="855970" rtl="0" eaLnBrk="1" latinLnBrk="0" hangingPunct="1">
      <a:defRPr sz="1123" kern="1200">
        <a:solidFill>
          <a:schemeClr val="tx1"/>
        </a:solidFill>
        <a:latin typeface="+mn-lt"/>
        <a:ea typeface="+mn-ea"/>
        <a:cs typeface="+mn-cs"/>
      </a:defRPr>
    </a:lvl3pPr>
    <a:lvl4pPr marL="1283955" algn="l" defTabSz="855970" rtl="0" eaLnBrk="1" latinLnBrk="0" hangingPunct="1">
      <a:defRPr sz="1123" kern="1200">
        <a:solidFill>
          <a:schemeClr val="tx1"/>
        </a:solidFill>
        <a:latin typeface="+mn-lt"/>
        <a:ea typeface="+mn-ea"/>
        <a:cs typeface="+mn-cs"/>
      </a:defRPr>
    </a:lvl4pPr>
    <a:lvl5pPr marL="1711940" algn="l" defTabSz="855970" rtl="0" eaLnBrk="1" latinLnBrk="0" hangingPunct="1">
      <a:defRPr sz="1123" kern="1200">
        <a:solidFill>
          <a:schemeClr val="tx1"/>
        </a:solidFill>
        <a:latin typeface="+mn-lt"/>
        <a:ea typeface="+mn-ea"/>
        <a:cs typeface="+mn-cs"/>
      </a:defRPr>
    </a:lvl5pPr>
    <a:lvl6pPr marL="2139925" algn="l" defTabSz="855970" rtl="0" eaLnBrk="1" latinLnBrk="0" hangingPunct="1">
      <a:defRPr sz="1123" kern="1200">
        <a:solidFill>
          <a:schemeClr val="tx1"/>
        </a:solidFill>
        <a:latin typeface="+mn-lt"/>
        <a:ea typeface="+mn-ea"/>
        <a:cs typeface="+mn-cs"/>
      </a:defRPr>
    </a:lvl6pPr>
    <a:lvl7pPr marL="2567910" algn="l" defTabSz="855970" rtl="0" eaLnBrk="1" latinLnBrk="0" hangingPunct="1">
      <a:defRPr sz="1123" kern="1200">
        <a:solidFill>
          <a:schemeClr val="tx1"/>
        </a:solidFill>
        <a:latin typeface="+mn-lt"/>
        <a:ea typeface="+mn-ea"/>
        <a:cs typeface="+mn-cs"/>
      </a:defRPr>
    </a:lvl7pPr>
    <a:lvl8pPr marL="2995894" algn="l" defTabSz="855970" rtl="0" eaLnBrk="1" latinLnBrk="0" hangingPunct="1">
      <a:defRPr sz="1123" kern="1200">
        <a:solidFill>
          <a:schemeClr val="tx1"/>
        </a:solidFill>
        <a:latin typeface="+mn-lt"/>
        <a:ea typeface="+mn-ea"/>
        <a:cs typeface="+mn-cs"/>
      </a:defRPr>
    </a:lvl8pPr>
    <a:lvl9pPr marL="3423879" algn="l" defTabSz="855970" rtl="0" eaLnBrk="1" latinLnBrk="0" hangingPunct="1">
      <a:defRPr sz="1123"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2EB6FE2-2CAF-4C7A-93FE-7D00B71F633C}" type="slidenum">
              <a:rPr lang="en-US" smtClean="0"/>
              <a:t>1</a:t>
            </a:fld>
            <a:endParaRPr lang="en-US" dirty="0"/>
          </a:p>
        </p:txBody>
      </p:sp>
    </p:spTree>
    <p:extLst>
      <p:ext uri="{BB962C8B-B14F-4D97-AF65-F5344CB8AC3E}">
        <p14:creationId xmlns:p14="http://schemas.microsoft.com/office/powerpoint/2010/main" val="25556662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2EB6FE2-2CAF-4C7A-93FE-7D00B71F633C}" type="slidenum">
              <a:rPr lang="en-US" smtClean="0"/>
              <a:t>2</a:t>
            </a:fld>
            <a:endParaRPr lang="en-US" dirty="0"/>
          </a:p>
        </p:txBody>
      </p:sp>
    </p:spTree>
    <p:extLst>
      <p:ext uri="{BB962C8B-B14F-4D97-AF65-F5344CB8AC3E}">
        <p14:creationId xmlns:p14="http://schemas.microsoft.com/office/powerpoint/2010/main" val="8229012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2EB6FE2-2CAF-4C7A-93FE-7D00B71F633C}" type="slidenum">
              <a:rPr lang="en-US" smtClean="0"/>
              <a:t>3</a:t>
            </a:fld>
            <a:endParaRPr lang="en-US" dirty="0"/>
          </a:p>
        </p:txBody>
      </p:sp>
    </p:spTree>
    <p:extLst>
      <p:ext uri="{BB962C8B-B14F-4D97-AF65-F5344CB8AC3E}">
        <p14:creationId xmlns:p14="http://schemas.microsoft.com/office/powerpoint/2010/main" val="32684828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2EB6FE2-2CAF-4C7A-93FE-7D00B71F633C}" type="slidenum">
              <a:rPr lang="en-US" smtClean="0"/>
              <a:t>4</a:t>
            </a:fld>
            <a:endParaRPr lang="en-US" dirty="0"/>
          </a:p>
        </p:txBody>
      </p:sp>
    </p:spTree>
    <p:extLst>
      <p:ext uri="{BB962C8B-B14F-4D97-AF65-F5344CB8AC3E}">
        <p14:creationId xmlns:p14="http://schemas.microsoft.com/office/powerpoint/2010/main" val="370851200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2EB6FE2-2CAF-4C7A-93FE-7D00B71F633C}" type="slidenum">
              <a:rPr lang="en-US" smtClean="0"/>
              <a:t>5</a:t>
            </a:fld>
            <a:endParaRPr lang="en-US" dirty="0"/>
          </a:p>
        </p:txBody>
      </p:sp>
    </p:spTree>
    <p:extLst>
      <p:ext uri="{BB962C8B-B14F-4D97-AF65-F5344CB8AC3E}">
        <p14:creationId xmlns:p14="http://schemas.microsoft.com/office/powerpoint/2010/main" val="355536555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2EB6FE2-2CAF-4C7A-93FE-7D00B71F633C}" type="slidenum">
              <a:rPr lang="en-US" smtClean="0"/>
              <a:t>6</a:t>
            </a:fld>
            <a:endParaRPr lang="en-US" dirty="0"/>
          </a:p>
        </p:txBody>
      </p:sp>
    </p:spTree>
    <p:extLst>
      <p:ext uri="{BB962C8B-B14F-4D97-AF65-F5344CB8AC3E}">
        <p14:creationId xmlns:p14="http://schemas.microsoft.com/office/powerpoint/2010/main" val="29858583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en-US" smtClean="0"/>
              <a:t>Click to edit Master title style</a:t>
            </a:r>
            <a:endParaRPr lang="en-US" dirty="0"/>
          </a:p>
        </p:txBody>
      </p:sp>
      <p:sp>
        <p:nvSpPr>
          <p:cNvPr id="3" name="Subtitle 2"/>
          <p:cNvSpPr>
            <a:spLocks noGrp="1"/>
          </p:cNvSpPr>
          <p:nvPr>
            <p:ph type="subTitle" idx="1"/>
          </p:nvPr>
        </p:nvSpPr>
        <p:spPr>
          <a:xfrm>
            <a:off x="857250" y="4802718"/>
            <a:ext cx="5143500" cy="2207683"/>
          </a:xfrm>
        </p:spPr>
        <p:txBody>
          <a:bodyPr/>
          <a:lstStyle>
            <a:lvl1pPr marL="0" indent="0" algn="ctr">
              <a:buNone/>
              <a:defRPr sz="1800"/>
            </a:lvl1pPr>
            <a:lvl2pPr marL="342929" indent="0" algn="ctr">
              <a:buNone/>
              <a:defRPr sz="1500"/>
            </a:lvl2pPr>
            <a:lvl3pPr marL="685857" indent="0" algn="ctr">
              <a:buNone/>
              <a:defRPr sz="1350"/>
            </a:lvl3pPr>
            <a:lvl4pPr marL="1028787" indent="0" algn="ctr">
              <a:buNone/>
              <a:defRPr sz="1200"/>
            </a:lvl4pPr>
            <a:lvl5pPr marL="1371716" indent="0" algn="ctr">
              <a:buNone/>
              <a:defRPr sz="1200"/>
            </a:lvl5pPr>
            <a:lvl6pPr marL="1714645" indent="0" algn="ctr">
              <a:buNone/>
              <a:defRPr sz="1200"/>
            </a:lvl6pPr>
            <a:lvl7pPr marL="2057574" indent="0" algn="ctr">
              <a:buNone/>
              <a:defRPr sz="1200"/>
            </a:lvl7pPr>
            <a:lvl8pPr marL="2400502" indent="0" algn="ctr">
              <a:buNone/>
              <a:defRPr sz="1200"/>
            </a:lvl8pPr>
            <a:lvl9pPr marL="2743431" indent="0" algn="ctr">
              <a:buNone/>
              <a:defRPr sz="12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83DE395-523D-450A-B34B-7E9EE27CFA09}" type="datetime1">
              <a:rPr lang="en-US" smtClean="0"/>
              <a:t>1/28/2021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7137B89-8CE1-40D6-81D6-7E13319A8EB3}" type="slidenum">
              <a:rPr lang="en-US" smtClean="0"/>
              <a:t>‹#›</a:t>
            </a:fld>
            <a:endParaRPr lang="en-US" dirty="0"/>
          </a:p>
        </p:txBody>
      </p:sp>
    </p:spTree>
    <p:extLst>
      <p:ext uri="{BB962C8B-B14F-4D97-AF65-F5344CB8AC3E}">
        <p14:creationId xmlns:p14="http://schemas.microsoft.com/office/powerpoint/2010/main" val="203951742"/>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F2A75BA-3733-4888-8040-E28D95BE0908}" type="datetime1">
              <a:rPr lang="en-US" smtClean="0"/>
              <a:t>1/28/2021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7137B89-8CE1-40D6-81D6-7E13319A8EB3}" type="slidenum">
              <a:rPr lang="en-US" smtClean="0"/>
              <a:t>‹#›</a:t>
            </a:fld>
            <a:endParaRPr lang="en-US" dirty="0"/>
          </a:p>
        </p:txBody>
      </p:sp>
      <p:cxnSp>
        <p:nvCxnSpPr>
          <p:cNvPr id="7" name="Straight Connector 6"/>
          <p:cNvCxnSpPr/>
          <p:nvPr userDrawn="1"/>
        </p:nvCxnSpPr>
        <p:spPr>
          <a:xfrm flipV="1">
            <a:off x="0" y="8645105"/>
            <a:ext cx="6858000" cy="3595"/>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510439798"/>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8"/>
            <a:ext cx="1478756" cy="7749117"/>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71488" y="486838"/>
            <a:ext cx="4350544" cy="77491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C1966BE-DD80-4548-A4DC-54A9DA2063BD}" type="datetime1">
              <a:rPr lang="en-US" smtClean="0"/>
              <a:t>1/28/2021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7137B89-8CE1-40D6-81D6-7E13319A8EB3}" type="slidenum">
              <a:rPr lang="en-US" smtClean="0"/>
              <a:t>‹#›</a:t>
            </a:fld>
            <a:endParaRPr lang="en-US" dirty="0"/>
          </a:p>
        </p:txBody>
      </p:sp>
      <p:cxnSp>
        <p:nvCxnSpPr>
          <p:cNvPr id="7" name="Straight Connector 6"/>
          <p:cNvCxnSpPr/>
          <p:nvPr userDrawn="1"/>
        </p:nvCxnSpPr>
        <p:spPr>
          <a:xfrm flipV="1">
            <a:off x="0" y="8645105"/>
            <a:ext cx="6858000" cy="3595"/>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174705320"/>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userDrawn="1">
  <p:cSld name="Disclaimer">
    <p:spTree>
      <p:nvGrpSpPr>
        <p:cNvPr id="1" name=""/>
        <p:cNvGrpSpPr/>
        <p:nvPr/>
      </p:nvGrpSpPr>
      <p:grpSpPr>
        <a:xfrm>
          <a:off x="0" y="0"/>
          <a:ext cx="0" cy="0"/>
          <a:chOff x="0" y="0"/>
          <a:chExt cx="0" cy="0"/>
        </a:xfrm>
      </p:grpSpPr>
      <p:sp>
        <p:nvSpPr>
          <p:cNvPr id="2" name="Freeform 7"/>
          <p:cNvSpPr>
            <a:spLocks noChangeAspect="1"/>
          </p:cNvSpPr>
          <p:nvPr userDrawn="1"/>
        </p:nvSpPr>
        <p:spPr bwMode="gray">
          <a:xfrm rot="10800000">
            <a:off x="2312264" y="3707904"/>
            <a:ext cx="4545736" cy="5436096"/>
          </a:xfrm>
          <a:custGeom>
            <a:avLst/>
            <a:gdLst/>
            <a:ahLst/>
            <a:cxnLst>
              <a:cxn ang="0">
                <a:pos x="0" y="0"/>
              </a:cxn>
              <a:cxn ang="0">
                <a:pos x="0" y="12405"/>
              </a:cxn>
              <a:cxn ang="0">
                <a:pos x="16308" y="12405"/>
              </a:cxn>
              <a:cxn ang="0">
                <a:pos x="19984" y="0"/>
              </a:cxn>
              <a:cxn ang="0">
                <a:pos x="0" y="0"/>
              </a:cxn>
            </a:cxnLst>
            <a:rect l="0" t="0" r="r" b="b"/>
            <a:pathLst>
              <a:path w="19984" h="12405">
                <a:moveTo>
                  <a:pt x="0" y="0"/>
                </a:moveTo>
                <a:lnTo>
                  <a:pt x="0" y="12405"/>
                </a:lnTo>
                <a:lnTo>
                  <a:pt x="16308" y="12405"/>
                </a:lnTo>
                <a:lnTo>
                  <a:pt x="19984" y="0"/>
                </a:lnTo>
                <a:lnTo>
                  <a:pt x="0" y="0"/>
                </a:lnTo>
                <a:close/>
              </a:path>
            </a:pathLst>
          </a:custGeom>
          <a:solidFill>
            <a:srgbClr val="963634"/>
          </a:solidFill>
          <a:ln w="9525" cap="flat" cmpd="sng">
            <a:noFill/>
            <a:prstDash val="solid"/>
            <a:round/>
            <a:headEnd type="none" w="med" len="med"/>
            <a:tailEnd type="none" w="med" len="med"/>
          </a:ln>
          <a:effectLst/>
        </p:spPr>
        <p:txBody>
          <a:bodyPr/>
          <a:lstStyle/>
          <a:p>
            <a:pPr marL="0" algn="l" defTabSz="844083" rtl="0" eaLnBrk="1" latinLnBrk="0" hangingPunct="1">
              <a:spcBef>
                <a:spcPct val="50000"/>
              </a:spcBef>
              <a:defRPr/>
            </a:pPr>
            <a:endParaRPr lang="en-GB" sz="1662" kern="1200" dirty="0">
              <a:solidFill>
                <a:schemeClr val="tx1"/>
              </a:solidFill>
              <a:latin typeface="+mn-lt"/>
              <a:ea typeface="+mn-ea"/>
              <a:cs typeface="+mn-cs"/>
            </a:endParaRPr>
          </a:p>
        </p:txBody>
      </p:sp>
      <p:sp>
        <p:nvSpPr>
          <p:cNvPr id="4" name="Text Placeholder 4"/>
          <p:cNvSpPr>
            <a:spLocks noGrp="1"/>
          </p:cNvSpPr>
          <p:nvPr>
            <p:ph type="body" sz="quarter" idx="10"/>
          </p:nvPr>
        </p:nvSpPr>
        <p:spPr bwMode="gray">
          <a:xfrm>
            <a:off x="189036" y="5721600"/>
            <a:ext cx="2778473" cy="2499534"/>
          </a:xfrm>
          <a:prstGeom prst="rect">
            <a:avLst/>
          </a:prstGeom>
          <a:noFill/>
          <a:ln w="9525">
            <a:noFill/>
            <a:miter lim="800000"/>
            <a:headEnd/>
            <a:tailEnd/>
          </a:ln>
        </p:spPr>
        <p:txBody>
          <a:bodyPr anchor="b">
            <a:normAutofit/>
          </a:bodyPr>
          <a:lstStyle>
            <a:lvl1pPr>
              <a:defRPr lang="en-US" sz="923" b="0" dirty="0" smtClean="0">
                <a:solidFill>
                  <a:schemeClr val="tx1"/>
                </a:solidFill>
                <a:latin typeface="+mn-lt"/>
                <a:ea typeface="+mn-ea"/>
                <a:cs typeface="+mn-cs"/>
              </a:defRPr>
            </a:lvl1pPr>
          </a:lstStyle>
          <a:p>
            <a:pPr lvl="0"/>
            <a:r>
              <a:rPr lang="en-US" dirty="0" smtClean="0"/>
              <a:t>Click to edit Master text styles</a:t>
            </a:r>
          </a:p>
        </p:txBody>
      </p:sp>
      <p:pic>
        <p:nvPicPr>
          <p:cNvPr id="5" name="Picture 4" descr="NIC-Logo"/>
          <p:cNvPicPr>
            <a:picLocks noChangeArrowheads="1"/>
          </p:cNvPicPr>
          <p:nvPr userDrawn="1"/>
        </p:nvPicPr>
        <p:blipFill>
          <a:blip r:embed="rId2" cstate="print"/>
          <a:srcRect/>
          <a:stretch>
            <a:fillRect/>
          </a:stretch>
        </p:blipFill>
        <p:spPr bwMode="auto">
          <a:xfrm>
            <a:off x="7640" y="12854"/>
            <a:ext cx="1981200" cy="718038"/>
          </a:xfrm>
          <a:prstGeom prst="rect">
            <a:avLst/>
          </a:prstGeom>
          <a:noFill/>
          <a:ln w="9525">
            <a:noFill/>
            <a:miter lim="800000"/>
            <a:headEnd/>
            <a:tailEnd/>
          </a:ln>
        </p:spPr>
      </p:pic>
    </p:spTree>
    <p:extLst>
      <p:ext uri="{BB962C8B-B14F-4D97-AF65-F5344CB8AC3E}">
        <p14:creationId xmlns:p14="http://schemas.microsoft.com/office/powerpoint/2010/main" val="748638276"/>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50DF7A3-8978-49C9-B87C-E831D07A6CF2}" type="datetime1">
              <a:rPr lang="en-US" smtClean="0"/>
              <a:t>1/28/2021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7137B89-8CE1-40D6-81D6-7E13319A8EB3}" type="slidenum">
              <a:rPr lang="en-US" smtClean="0"/>
              <a:t>‹#›</a:t>
            </a:fld>
            <a:endParaRPr lang="en-US" dirty="0"/>
          </a:p>
        </p:txBody>
      </p:sp>
      <p:cxnSp>
        <p:nvCxnSpPr>
          <p:cNvPr id="7" name="Straight Connector 6"/>
          <p:cNvCxnSpPr/>
          <p:nvPr userDrawn="1"/>
        </p:nvCxnSpPr>
        <p:spPr>
          <a:xfrm flipV="1">
            <a:off x="0" y="8645105"/>
            <a:ext cx="6858000" cy="3595"/>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4169840591"/>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7" y="2279657"/>
            <a:ext cx="5915025" cy="3803649"/>
          </a:xfrm>
        </p:spPr>
        <p:txBody>
          <a:bodyPr anchor="b"/>
          <a:lstStyle>
            <a:lvl1pPr>
              <a:defRPr sz="4500"/>
            </a:lvl1pPr>
          </a:lstStyle>
          <a:p>
            <a:r>
              <a:rPr lang="en-US" smtClean="0"/>
              <a:t>Click to edit Master title style</a:t>
            </a:r>
            <a:endParaRPr lang="en-US" dirty="0"/>
          </a:p>
        </p:txBody>
      </p:sp>
      <p:sp>
        <p:nvSpPr>
          <p:cNvPr id="3" name="Text Placeholder 2"/>
          <p:cNvSpPr>
            <a:spLocks noGrp="1"/>
          </p:cNvSpPr>
          <p:nvPr>
            <p:ph type="body" idx="1"/>
          </p:nvPr>
        </p:nvSpPr>
        <p:spPr>
          <a:xfrm>
            <a:off x="467917" y="6119290"/>
            <a:ext cx="5915025" cy="2000249"/>
          </a:xfrm>
        </p:spPr>
        <p:txBody>
          <a:bodyPr/>
          <a:lstStyle>
            <a:lvl1pPr marL="0" indent="0">
              <a:buNone/>
              <a:defRPr sz="1800">
                <a:solidFill>
                  <a:schemeClr val="tx1"/>
                </a:solidFill>
              </a:defRPr>
            </a:lvl1pPr>
            <a:lvl2pPr marL="342929" indent="0">
              <a:buNone/>
              <a:defRPr sz="1500">
                <a:solidFill>
                  <a:schemeClr val="tx1">
                    <a:tint val="75000"/>
                  </a:schemeClr>
                </a:solidFill>
              </a:defRPr>
            </a:lvl2pPr>
            <a:lvl3pPr marL="685857" indent="0">
              <a:buNone/>
              <a:defRPr sz="1350">
                <a:solidFill>
                  <a:schemeClr val="tx1">
                    <a:tint val="75000"/>
                  </a:schemeClr>
                </a:solidFill>
              </a:defRPr>
            </a:lvl3pPr>
            <a:lvl4pPr marL="1028787" indent="0">
              <a:buNone/>
              <a:defRPr sz="1200">
                <a:solidFill>
                  <a:schemeClr val="tx1">
                    <a:tint val="75000"/>
                  </a:schemeClr>
                </a:solidFill>
              </a:defRPr>
            </a:lvl4pPr>
            <a:lvl5pPr marL="1371716" indent="0">
              <a:buNone/>
              <a:defRPr sz="1200">
                <a:solidFill>
                  <a:schemeClr val="tx1">
                    <a:tint val="75000"/>
                  </a:schemeClr>
                </a:solidFill>
              </a:defRPr>
            </a:lvl5pPr>
            <a:lvl6pPr marL="1714645" indent="0">
              <a:buNone/>
              <a:defRPr sz="1200">
                <a:solidFill>
                  <a:schemeClr val="tx1">
                    <a:tint val="75000"/>
                  </a:schemeClr>
                </a:solidFill>
              </a:defRPr>
            </a:lvl6pPr>
            <a:lvl7pPr marL="2057574" indent="0">
              <a:buNone/>
              <a:defRPr sz="1200">
                <a:solidFill>
                  <a:schemeClr val="tx1">
                    <a:tint val="75000"/>
                  </a:schemeClr>
                </a:solidFill>
              </a:defRPr>
            </a:lvl7pPr>
            <a:lvl8pPr marL="2400502" indent="0">
              <a:buNone/>
              <a:defRPr sz="1200">
                <a:solidFill>
                  <a:schemeClr val="tx1">
                    <a:tint val="75000"/>
                  </a:schemeClr>
                </a:solidFill>
              </a:defRPr>
            </a:lvl8pPr>
            <a:lvl9pPr marL="2743431"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76CE073-811D-4D11-ADA6-72ABF44B0B86}" type="datetime1">
              <a:rPr lang="en-US" smtClean="0"/>
              <a:t>1/28/2021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7137B89-8CE1-40D6-81D6-7E13319A8EB3}" type="slidenum">
              <a:rPr lang="en-US" smtClean="0"/>
              <a:t>‹#›</a:t>
            </a:fld>
            <a:endParaRPr lang="en-US" dirty="0"/>
          </a:p>
        </p:txBody>
      </p:sp>
      <p:cxnSp>
        <p:nvCxnSpPr>
          <p:cNvPr id="7" name="Straight Connector 6"/>
          <p:cNvCxnSpPr/>
          <p:nvPr userDrawn="1"/>
        </p:nvCxnSpPr>
        <p:spPr>
          <a:xfrm flipV="1">
            <a:off x="0" y="8645105"/>
            <a:ext cx="6858000" cy="3595"/>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205581620"/>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003DC1EC-0D1F-4D2D-876A-1FD6E544116C}" type="datetime1">
              <a:rPr lang="en-US" smtClean="0"/>
              <a:t>1/28/2021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7137B89-8CE1-40D6-81D6-7E13319A8EB3}" type="slidenum">
              <a:rPr lang="en-US" smtClean="0"/>
              <a:t>‹#›</a:t>
            </a:fld>
            <a:endParaRPr lang="en-US" dirty="0"/>
          </a:p>
        </p:txBody>
      </p:sp>
      <p:cxnSp>
        <p:nvCxnSpPr>
          <p:cNvPr id="8" name="Straight Connector 7"/>
          <p:cNvCxnSpPr/>
          <p:nvPr userDrawn="1"/>
        </p:nvCxnSpPr>
        <p:spPr>
          <a:xfrm flipV="1">
            <a:off x="0" y="8645105"/>
            <a:ext cx="6858000" cy="3595"/>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085124490"/>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40"/>
            <a:ext cx="5915025" cy="176741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472383" y="2241555"/>
            <a:ext cx="2901255" cy="1098549"/>
          </a:xfrm>
        </p:spPr>
        <p:txBody>
          <a:bodyPr anchor="b"/>
          <a:lstStyle>
            <a:lvl1pPr marL="0" indent="0">
              <a:buNone/>
              <a:defRPr sz="1800" b="1"/>
            </a:lvl1pPr>
            <a:lvl2pPr marL="342929" indent="0">
              <a:buNone/>
              <a:defRPr sz="1500" b="1"/>
            </a:lvl2pPr>
            <a:lvl3pPr marL="685857" indent="0">
              <a:buNone/>
              <a:defRPr sz="1350" b="1"/>
            </a:lvl3pPr>
            <a:lvl4pPr marL="1028787" indent="0">
              <a:buNone/>
              <a:defRPr sz="1200" b="1"/>
            </a:lvl4pPr>
            <a:lvl5pPr marL="1371716" indent="0">
              <a:buNone/>
              <a:defRPr sz="1200" b="1"/>
            </a:lvl5pPr>
            <a:lvl6pPr marL="1714645" indent="0">
              <a:buNone/>
              <a:defRPr sz="1200" b="1"/>
            </a:lvl6pPr>
            <a:lvl7pPr marL="2057574" indent="0">
              <a:buNone/>
              <a:defRPr sz="1200" b="1"/>
            </a:lvl7pPr>
            <a:lvl8pPr marL="2400502" indent="0">
              <a:buNone/>
              <a:defRPr sz="1200" b="1"/>
            </a:lvl8pPr>
            <a:lvl9pPr marL="2743431"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472383" y="3340100"/>
            <a:ext cx="2901255" cy="491278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3471864" y="2241555"/>
            <a:ext cx="2915543" cy="1098549"/>
          </a:xfrm>
        </p:spPr>
        <p:txBody>
          <a:bodyPr anchor="b"/>
          <a:lstStyle>
            <a:lvl1pPr marL="0" indent="0">
              <a:buNone/>
              <a:defRPr sz="1800" b="1"/>
            </a:lvl1pPr>
            <a:lvl2pPr marL="342929" indent="0">
              <a:buNone/>
              <a:defRPr sz="1500" b="1"/>
            </a:lvl2pPr>
            <a:lvl3pPr marL="685857" indent="0">
              <a:buNone/>
              <a:defRPr sz="1350" b="1"/>
            </a:lvl3pPr>
            <a:lvl4pPr marL="1028787" indent="0">
              <a:buNone/>
              <a:defRPr sz="1200" b="1"/>
            </a:lvl4pPr>
            <a:lvl5pPr marL="1371716" indent="0">
              <a:buNone/>
              <a:defRPr sz="1200" b="1"/>
            </a:lvl5pPr>
            <a:lvl6pPr marL="1714645" indent="0">
              <a:buNone/>
              <a:defRPr sz="1200" b="1"/>
            </a:lvl6pPr>
            <a:lvl7pPr marL="2057574" indent="0">
              <a:buNone/>
              <a:defRPr sz="1200" b="1"/>
            </a:lvl7pPr>
            <a:lvl8pPr marL="2400502" indent="0">
              <a:buNone/>
              <a:defRPr sz="1200" b="1"/>
            </a:lvl8pPr>
            <a:lvl9pPr marL="2743431"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3471864" y="3340100"/>
            <a:ext cx="2915543" cy="491278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0093692-2CD7-4DC1-9A2A-62781A4F267D}" type="datetime1">
              <a:rPr lang="en-US" smtClean="0"/>
              <a:t>1/28/2021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7137B89-8CE1-40D6-81D6-7E13319A8EB3}" type="slidenum">
              <a:rPr lang="en-US" smtClean="0"/>
              <a:t>‹#›</a:t>
            </a:fld>
            <a:endParaRPr lang="en-US" dirty="0"/>
          </a:p>
        </p:txBody>
      </p:sp>
      <p:cxnSp>
        <p:nvCxnSpPr>
          <p:cNvPr id="10" name="Straight Connector 9"/>
          <p:cNvCxnSpPr/>
          <p:nvPr userDrawn="1"/>
        </p:nvCxnSpPr>
        <p:spPr>
          <a:xfrm flipV="1">
            <a:off x="0" y="8645105"/>
            <a:ext cx="6858000" cy="3595"/>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019180541"/>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A596A41-191C-4841-ACF7-72FDDFA21E2B}" type="datetime1">
              <a:rPr lang="en-US" smtClean="0"/>
              <a:t>1/28/2021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7137B89-8CE1-40D6-81D6-7E13319A8EB3}" type="slidenum">
              <a:rPr lang="en-US" smtClean="0"/>
              <a:t>‹#›</a:t>
            </a:fld>
            <a:endParaRPr lang="en-US" dirty="0"/>
          </a:p>
        </p:txBody>
      </p:sp>
      <p:cxnSp>
        <p:nvCxnSpPr>
          <p:cNvPr id="6" name="Straight Connector 5"/>
          <p:cNvCxnSpPr/>
          <p:nvPr userDrawn="1"/>
        </p:nvCxnSpPr>
        <p:spPr>
          <a:xfrm flipV="1">
            <a:off x="0" y="8645105"/>
            <a:ext cx="6858000" cy="3595"/>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205977336"/>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32A6167-F087-439E-AE9B-3FCAB06E9789}" type="datetime1">
              <a:rPr lang="en-US" smtClean="0"/>
              <a:t>1/28/2021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7137B89-8CE1-40D6-81D6-7E13319A8EB3}" type="slidenum">
              <a:rPr lang="en-US" smtClean="0"/>
              <a:t>‹#›</a:t>
            </a:fld>
            <a:endParaRPr lang="en-US" dirty="0"/>
          </a:p>
        </p:txBody>
      </p:sp>
      <p:cxnSp>
        <p:nvCxnSpPr>
          <p:cNvPr id="5" name="Straight Connector 4"/>
          <p:cNvCxnSpPr/>
          <p:nvPr userDrawn="1"/>
        </p:nvCxnSpPr>
        <p:spPr>
          <a:xfrm flipV="1">
            <a:off x="0" y="8645105"/>
            <a:ext cx="6858000" cy="3595"/>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088882700"/>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smtClean="0"/>
              <a:t>Click to edit Master title style</a:t>
            </a:r>
            <a:endParaRPr lang="en-US" dirty="0"/>
          </a:p>
        </p:txBody>
      </p:sp>
      <p:sp>
        <p:nvSpPr>
          <p:cNvPr id="3" name="Content Placeholder 2"/>
          <p:cNvSpPr>
            <a:spLocks noGrp="1"/>
          </p:cNvSpPr>
          <p:nvPr>
            <p:ph idx="1"/>
          </p:nvPr>
        </p:nvSpPr>
        <p:spPr>
          <a:xfrm>
            <a:off x="2915545" y="1316573"/>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72381" y="2743204"/>
            <a:ext cx="2211884" cy="5082117"/>
          </a:xfrm>
        </p:spPr>
        <p:txBody>
          <a:bodyPr/>
          <a:lstStyle>
            <a:lvl1pPr marL="0" indent="0">
              <a:buNone/>
              <a:defRPr sz="1200"/>
            </a:lvl1pPr>
            <a:lvl2pPr marL="342929" indent="0">
              <a:buNone/>
              <a:defRPr sz="1050"/>
            </a:lvl2pPr>
            <a:lvl3pPr marL="685857" indent="0">
              <a:buNone/>
              <a:defRPr sz="900"/>
            </a:lvl3pPr>
            <a:lvl4pPr marL="1028787" indent="0">
              <a:buNone/>
              <a:defRPr sz="750"/>
            </a:lvl4pPr>
            <a:lvl5pPr marL="1371716" indent="0">
              <a:buNone/>
              <a:defRPr sz="750"/>
            </a:lvl5pPr>
            <a:lvl6pPr marL="1714645" indent="0">
              <a:buNone/>
              <a:defRPr sz="750"/>
            </a:lvl6pPr>
            <a:lvl7pPr marL="2057574" indent="0">
              <a:buNone/>
              <a:defRPr sz="750"/>
            </a:lvl7pPr>
            <a:lvl8pPr marL="2400502" indent="0">
              <a:buNone/>
              <a:defRPr sz="750"/>
            </a:lvl8pPr>
            <a:lvl9pPr marL="2743431"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AF1CD83-CB43-4049-820E-5D1BD42483E3}" type="datetime1">
              <a:rPr lang="en-US" smtClean="0"/>
              <a:t>1/28/2021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7137B89-8CE1-40D6-81D6-7E13319A8EB3}" type="slidenum">
              <a:rPr lang="en-US" smtClean="0"/>
              <a:t>‹#›</a:t>
            </a:fld>
            <a:endParaRPr lang="en-US" dirty="0"/>
          </a:p>
        </p:txBody>
      </p:sp>
      <p:cxnSp>
        <p:nvCxnSpPr>
          <p:cNvPr id="8" name="Straight Connector 7"/>
          <p:cNvCxnSpPr/>
          <p:nvPr userDrawn="1"/>
        </p:nvCxnSpPr>
        <p:spPr>
          <a:xfrm flipV="1">
            <a:off x="0" y="8645105"/>
            <a:ext cx="6858000" cy="3595"/>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809867417"/>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915545" y="1316573"/>
            <a:ext cx="3471863" cy="6498167"/>
          </a:xfrm>
        </p:spPr>
        <p:txBody>
          <a:bodyPr anchor="t"/>
          <a:lstStyle>
            <a:lvl1pPr marL="0" indent="0">
              <a:buNone/>
              <a:defRPr sz="2400"/>
            </a:lvl1pPr>
            <a:lvl2pPr marL="342929" indent="0">
              <a:buNone/>
              <a:defRPr sz="2100"/>
            </a:lvl2pPr>
            <a:lvl3pPr marL="685857" indent="0">
              <a:buNone/>
              <a:defRPr sz="1800"/>
            </a:lvl3pPr>
            <a:lvl4pPr marL="1028787" indent="0">
              <a:buNone/>
              <a:defRPr sz="1500"/>
            </a:lvl4pPr>
            <a:lvl5pPr marL="1371716" indent="0">
              <a:buNone/>
              <a:defRPr sz="1500"/>
            </a:lvl5pPr>
            <a:lvl6pPr marL="1714645" indent="0">
              <a:buNone/>
              <a:defRPr sz="1500"/>
            </a:lvl6pPr>
            <a:lvl7pPr marL="2057574" indent="0">
              <a:buNone/>
              <a:defRPr sz="1500"/>
            </a:lvl7pPr>
            <a:lvl8pPr marL="2400502" indent="0">
              <a:buNone/>
              <a:defRPr sz="1500"/>
            </a:lvl8pPr>
            <a:lvl9pPr marL="2743431" indent="0">
              <a:buNone/>
              <a:defRPr sz="1500"/>
            </a:lvl9pPr>
          </a:lstStyle>
          <a:p>
            <a:r>
              <a:rPr lang="en-US" dirty="0" smtClean="0"/>
              <a:t>Click icon to add picture</a:t>
            </a:r>
            <a:endParaRPr lang="en-US" dirty="0"/>
          </a:p>
        </p:txBody>
      </p:sp>
      <p:sp>
        <p:nvSpPr>
          <p:cNvPr id="4" name="Text Placeholder 3"/>
          <p:cNvSpPr>
            <a:spLocks noGrp="1"/>
          </p:cNvSpPr>
          <p:nvPr>
            <p:ph type="body" sz="half" idx="2"/>
          </p:nvPr>
        </p:nvSpPr>
        <p:spPr>
          <a:xfrm>
            <a:off x="472381" y="2743204"/>
            <a:ext cx="2211884" cy="5082117"/>
          </a:xfrm>
        </p:spPr>
        <p:txBody>
          <a:bodyPr/>
          <a:lstStyle>
            <a:lvl1pPr marL="0" indent="0">
              <a:buNone/>
              <a:defRPr sz="1200"/>
            </a:lvl1pPr>
            <a:lvl2pPr marL="342929" indent="0">
              <a:buNone/>
              <a:defRPr sz="1050"/>
            </a:lvl2pPr>
            <a:lvl3pPr marL="685857" indent="0">
              <a:buNone/>
              <a:defRPr sz="900"/>
            </a:lvl3pPr>
            <a:lvl4pPr marL="1028787" indent="0">
              <a:buNone/>
              <a:defRPr sz="750"/>
            </a:lvl4pPr>
            <a:lvl5pPr marL="1371716" indent="0">
              <a:buNone/>
              <a:defRPr sz="750"/>
            </a:lvl5pPr>
            <a:lvl6pPr marL="1714645" indent="0">
              <a:buNone/>
              <a:defRPr sz="750"/>
            </a:lvl6pPr>
            <a:lvl7pPr marL="2057574" indent="0">
              <a:buNone/>
              <a:defRPr sz="750"/>
            </a:lvl7pPr>
            <a:lvl8pPr marL="2400502" indent="0">
              <a:buNone/>
              <a:defRPr sz="750"/>
            </a:lvl8pPr>
            <a:lvl9pPr marL="2743431"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D0AF9F1-69D2-4F12-A029-122517D41A97}" type="datetime1">
              <a:rPr lang="en-US" smtClean="0"/>
              <a:t>1/28/2021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7137B89-8CE1-40D6-81D6-7E13319A8EB3}" type="slidenum">
              <a:rPr lang="en-US" smtClean="0"/>
              <a:t>‹#›</a:t>
            </a:fld>
            <a:endParaRPr lang="en-US" dirty="0"/>
          </a:p>
        </p:txBody>
      </p:sp>
      <p:cxnSp>
        <p:nvCxnSpPr>
          <p:cNvPr id="8" name="Straight Connector 7"/>
          <p:cNvCxnSpPr/>
          <p:nvPr userDrawn="1"/>
        </p:nvCxnSpPr>
        <p:spPr>
          <a:xfrm flipV="1">
            <a:off x="0" y="8645105"/>
            <a:ext cx="6858000" cy="3595"/>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718455924"/>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9" y="486840"/>
            <a:ext cx="5915025" cy="1767417"/>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71489" y="2434167"/>
            <a:ext cx="5915025" cy="5801784"/>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71488" y="8475140"/>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071C2E88-5EFA-483D-896E-A4969E82A51E}" type="datetime1">
              <a:rPr lang="en-US" smtClean="0"/>
              <a:t>1/28/2021</a:t>
            </a:fld>
            <a:endParaRPr lang="en-US" dirty="0"/>
          </a:p>
        </p:txBody>
      </p:sp>
      <p:sp>
        <p:nvSpPr>
          <p:cNvPr id="5" name="Footer Placeholder 4"/>
          <p:cNvSpPr>
            <a:spLocks noGrp="1"/>
          </p:cNvSpPr>
          <p:nvPr>
            <p:ph type="ftr" sz="quarter" idx="3"/>
          </p:nvPr>
        </p:nvSpPr>
        <p:spPr>
          <a:xfrm>
            <a:off x="2271714" y="8475140"/>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43463" y="8475140"/>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87137B89-8CE1-40D6-81D6-7E13319A8EB3}" type="slidenum">
              <a:rPr lang="en-US" smtClean="0"/>
              <a:t>‹#›</a:t>
            </a:fld>
            <a:endParaRPr lang="en-US" dirty="0"/>
          </a:p>
        </p:txBody>
      </p:sp>
    </p:spTree>
    <p:extLst>
      <p:ext uri="{BB962C8B-B14F-4D97-AF65-F5344CB8AC3E}">
        <p14:creationId xmlns:p14="http://schemas.microsoft.com/office/powerpoint/2010/main" val="83938253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timing>
    <p:tnLst>
      <p:par>
        <p:cTn id="1" dur="indefinite" restart="never" nodeType="tmRoot"/>
      </p:par>
    </p:tnLst>
  </p:timing>
  <p:hf hdr="0" ftr="0" dt="0"/>
  <p:txStyles>
    <p:titleStyle>
      <a:lvl1pPr algn="l" defTabSz="685857"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64" indent="-171464" algn="l" defTabSz="685857"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93" indent="-171464" algn="l" defTabSz="685857"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321" indent="-171464" algn="l" defTabSz="685857"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251" indent="-171464" algn="l" defTabSz="685857"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181" indent="-171464" algn="l" defTabSz="685857"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6109" indent="-171464" algn="l" defTabSz="685857"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9038" indent="-171464" algn="l" defTabSz="685857"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966" indent="-171464" algn="l" defTabSz="685857"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895" indent="-171464" algn="l" defTabSz="685857"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57" rtl="0" eaLnBrk="1" latinLnBrk="0" hangingPunct="1">
        <a:defRPr sz="1350" kern="1200">
          <a:solidFill>
            <a:schemeClr val="tx1"/>
          </a:solidFill>
          <a:latin typeface="+mn-lt"/>
          <a:ea typeface="+mn-ea"/>
          <a:cs typeface="+mn-cs"/>
        </a:defRPr>
      </a:lvl1pPr>
      <a:lvl2pPr marL="342929" algn="l" defTabSz="685857" rtl="0" eaLnBrk="1" latinLnBrk="0" hangingPunct="1">
        <a:defRPr sz="1350" kern="1200">
          <a:solidFill>
            <a:schemeClr val="tx1"/>
          </a:solidFill>
          <a:latin typeface="+mn-lt"/>
          <a:ea typeface="+mn-ea"/>
          <a:cs typeface="+mn-cs"/>
        </a:defRPr>
      </a:lvl2pPr>
      <a:lvl3pPr marL="685857" algn="l" defTabSz="685857" rtl="0" eaLnBrk="1" latinLnBrk="0" hangingPunct="1">
        <a:defRPr sz="1350" kern="1200">
          <a:solidFill>
            <a:schemeClr val="tx1"/>
          </a:solidFill>
          <a:latin typeface="+mn-lt"/>
          <a:ea typeface="+mn-ea"/>
          <a:cs typeface="+mn-cs"/>
        </a:defRPr>
      </a:lvl3pPr>
      <a:lvl4pPr marL="1028787" algn="l" defTabSz="685857" rtl="0" eaLnBrk="1" latinLnBrk="0" hangingPunct="1">
        <a:defRPr sz="1350" kern="1200">
          <a:solidFill>
            <a:schemeClr val="tx1"/>
          </a:solidFill>
          <a:latin typeface="+mn-lt"/>
          <a:ea typeface="+mn-ea"/>
          <a:cs typeface="+mn-cs"/>
        </a:defRPr>
      </a:lvl4pPr>
      <a:lvl5pPr marL="1371716" algn="l" defTabSz="685857" rtl="0" eaLnBrk="1" latinLnBrk="0" hangingPunct="1">
        <a:defRPr sz="1350" kern="1200">
          <a:solidFill>
            <a:schemeClr val="tx1"/>
          </a:solidFill>
          <a:latin typeface="+mn-lt"/>
          <a:ea typeface="+mn-ea"/>
          <a:cs typeface="+mn-cs"/>
        </a:defRPr>
      </a:lvl5pPr>
      <a:lvl6pPr marL="1714645" algn="l" defTabSz="685857" rtl="0" eaLnBrk="1" latinLnBrk="0" hangingPunct="1">
        <a:defRPr sz="1350" kern="1200">
          <a:solidFill>
            <a:schemeClr val="tx1"/>
          </a:solidFill>
          <a:latin typeface="+mn-lt"/>
          <a:ea typeface="+mn-ea"/>
          <a:cs typeface="+mn-cs"/>
        </a:defRPr>
      </a:lvl6pPr>
      <a:lvl7pPr marL="2057574" algn="l" defTabSz="685857" rtl="0" eaLnBrk="1" latinLnBrk="0" hangingPunct="1">
        <a:defRPr sz="1350" kern="1200">
          <a:solidFill>
            <a:schemeClr val="tx1"/>
          </a:solidFill>
          <a:latin typeface="+mn-lt"/>
          <a:ea typeface="+mn-ea"/>
          <a:cs typeface="+mn-cs"/>
        </a:defRPr>
      </a:lvl7pPr>
      <a:lvl8pPr marL="2400502" algn="l" defTabSz="685857" rtl="0" eaLnBrk="1" latinLnBrk="0" hangingPunct="1">
        <a:defRPr sz="1350" kern="1200">
          <a:solidFill>
            <a:schemeClr val="tx1"/>
          </a:solidFill>
          <a:latin typeface="+mn-lt"/>
          <a:ea typeface="+mn-ea"/>
          <a:cs typeface="+mn-cs"/>
        </a:defRPr>
      </a:lvl8pPr>
      <a:lvl9pPr marL="2743431" algn="l" defTabSz="685857"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image" Target="../media/image2.emf"/><Relationship Id="rId5" Type="http://schemas.openxmlformats.org/officeDocument/2006/relationships/oleObject" Target="file:///\\nicfps\laid$\Researches%20&amp;%20Studies\Work%20Files\Periodic%20Reports\Boursa%20Kuwait\Weekly\2020\Master%20Model%20for%20weekly%20(wealth%20management)v.1%20-%20Copy.xlsx!Indcies%20!R2C2:R7C9" TargetMode="Externa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8" Type="http://schemas.openxmlformats.org/officeDocument/2006/relationships/image" Target="../media/image5.emf"/><Relationship Id="rId3" Type="http://schemas.openxmlformats.org/officeDocument/2006/relationships/notesSlide" Target="../notesSlides/notesSlide3.xml"/><Relationship Id="rId7" Type="http://schemas.openxmlformats.org/officeDocument/2006/relationships/oleObject" Target="file:///\\nicfps\laid$\Researches%20&amp;%20Studies\Work%20Files\Periodic%20Reports\Boursa%20Kuwait\Weekly\2020\Master%20Model%20for%20weekly%20(wealth%20management)v.1%20-%20Copy.xlsx!sector%20indices%20%20!%5bMaster%20Model%20for%20weekly%20(wealth%20management)v.1%20-%20Copy.xlsx%5dsector%20indices%20%20%20Chart%202" TargetMode="External"/><Relationship Id="rId2" Type="http://schemas.openxmlformats.org/officeDocument/2006/relationships/slideLayout" Target="../slideLayouts/slideLayout7.xml"/><Relationship Id="rId1" Type="http://schemas.openxmlformats.org/officeDocument/2006/relationships/vmlDrawing" Target="../drawings/vmlDrawing2.vml"/><Relationship Id="rId6" Type="http://schemas.openxmlformats.org/officeDocument/2006/relationships/image" Target="../media/image4.emf"/><Relationship Id="rId5" Type="http://schemas.openxmlformats.org/officeDocument/2006/relationships/oleObject" Target="file:///\\nicfps\laid$\Researches%20&amp;%20Studies\Work%20Files\Periodic%20Reports\Boursa%20Kuwait\Weekly\2020\Master%20Model%20for%20weekly%20(wealth%20management)v.1%20-%20Copy.xlsx!sector%20indices%20%20!%5bMaster%20Model%20for%20weekly%20(wealth%20management)v.1%20-%20Copy.xlsx%5dsector%20indices%20%20%20Chart%201" TargetMode="External"/><Relationship Id="rId10" Type="http://schemas.openxmlformats.org/officeDocument/2006/relationships/image" Target="../media/image6.emf"/><Relationship Id="rId4" Type="http://schemas.openxmlformats.org/officeDocument/2006/relationships/image" Target="../media/image3.png"/><Relationship Id="rId9" Type="http://schemas.openxmlformats.org/officeDocument/2006/relationships/oleObject" Target="file:///\\nicfps\laid$\Researches%20&amp;%20Studies\Work%20Files\Periodic%20Reports\Boursa%20Kuwait\Weekly\2020\Master%20Model%20for%20weekly%20(wealth%20management)v.1%20-%20Copy.xlsx!sector%20indices%20%20!R2C24:R17C28" TargetMode="External"/></Relationships>
</file>

<file path=ppt/slides/_rels/slide4.xml.rels><?xml version="1.0" encoding="UTF-8" standalone="yes"?>
<Relationships xmlns="http://schemas.openxmlformats.org/package/2006/relationships"><Relationship Id="rId8" Type="http://schemas.openxmlformats.org/officeDocument/2006/relationships/image" Target="../media/image8.emf"/><Relationship Id="rId3" Type="http://schemas.openxmlformats.org/officeDocument/2006/relationships/notesSlide" Target="../notesSlides/notesSlide4.xml"/><Relationship Id="rId7" Type="http://schemas.openxmlformats.org/officeDocument/2006/relationships/oleObject" Target="file:///\\nicfps\laid$\Researches%20&amp;%20Studies\Work%20Files\Periodic%20Reports\Boursa%20Kuwait\Weekly\2020\Master%20Model%20for%20weekly%20(wealth%20management)v.1%20-%20Copy.xlsx!(P%20Market)%20chart!%5bMaster%20Model%20for%20weekly%20(wealth%20management)v.1%20-%20Copy.xlsx%5d(P%20Market)%20chart%20Chart%202" TargetMode="External"/><Relationship Id="rId2" Type="http://schemas.openxmlformats.org/officeDocument/2006/relationships/slideLayout" Target="../slideLayouts/slideLayout7.xml"/><Relationship Id="rId1" Type="http://schemas.openxmlformats.org/officeDocument/2006/relationships/vmlDrawing" Target="../drawings/vmlDrawing3.vml"/><Relationship Id="rId6" Type="http://schemas.openxmlformats.org/officeDocument/2006/relationships/image" Target="../media/image7.emf"/><Relationship Id="rId5" Type="http://schemas.openxmlformats.org/officeDocument/2006/relationships/oleObject" Target="file:///\\nicfps\laid$\Researches%20&amp;%20Studies\Work%20Files\Periodic%20Reports\Boursa%20Kuwait\Weekly\2020\Master%20Model%20for%20weekly%20(wealth%20management)v.1%20-%20Copy.xlsx!Companies%20(P%20Market)!R3C2:R25C9" TargetMode="Externa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8" Type="http://schemas.openxmlformats.org/officeDocument/2006/relationships/image" Target="../media/image10.emf"/><Relationship Id="rId3" Type="http://schemas.openxmlformats.org/officeDocument/2006/relationships/notesSlide" Target="../notesSlides/notesSlide5.xml"/><Relationship Id="rId7" Type="http://schemas.openxmlformats.org/officeDocument/2006/relationships/oleObject" Target="file:///\\nicfps\laid$\Researches%20&amp;%20Studies\Work%20Files\Periodic%20Reports\Boursa%20Kuwait\Weekly\2020\Master%20Model%20for%20weekly%20(wealth%20management)v.1%20-%20Copy.xlsx!companies%20(Main%20Market&amp;%20chart)!%5bMaster%20Model%20for%20weekly%20(wealth%20management)v.1%20-%20Copy.xlsx%5dcompanies%20(Main%20Market&amp;%20chart)%20Chart%201" TargetMode="External"/><Relationship Id="rId2" Type="http://schemas.openxmlformats.org/officeDocument/2006/relationships/slideLayout" Target="../slideLayouts/slideLayout7.xml"/><Relationship Id="rId1" Type="http://schemas.openxmlformats.org/officeDocument/2006/relationships/vmlDrawing" Target="../drawings/vmlDrawing4.vml"/><Relationship Id="rId6" Type="http://schemas.openxmlformats.org/officeDocument/2006/relationships/image" Target="../media/image9.emf"/><Relationship Id="rId5" Type="http://schemas.openxmlformats.org/officeDocument/2006/relationships/oleObject" Target="file:///\\nicfps\laid$\Researches%20&amp;%20Studies\Work%20Files\Periodic%20Reports\Boursa%20Kuwait\Weekly\2020\Master%20Model%20for%20weekly%20(wealth%20management)v.1%20-%20Copy.xlsx!companies%20(Main%20Market&amp;%20chart)!R3C22:R15C29" TargetMode="Externa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8" Type="http://schemas.openxmlformats.org/officeDocument/2006/relationships/image" Target="../media/image12.emf"/><Relationship Id="rId3" Type="http://schemas.openxmlformats.org/officeDocument/2006/relationships/notesSlide" Target="../notesSlides/notesSlide6.xml"/><Relationship Id="rId7" Type="http://schemas.openxmlformats.org/officeDocument/2006/relationships/oleObject" Target="file:///\\nicfps\laid$\Researches%20&amp;%20Studies\Work%20Files\Periodic%20Reports\Boursa%20Kuwait\Weekly\2020\Master%20Model%20for%20weekly%20(wealth%20management)v.1%20-%20Copy.xlsx!companies%20(Main%20Market&amp;%20chart)!R3C2:R15C9" TargetMode="External"/><Relationship Id="rId2" Type="http://schemas.openxmlformats.org/officeDocument/2006/relationships/slideLayout" Target="../slideLayouts/slideLayout7.xml"/><Relationship Id="rId1" Type="http://schemas.openxmlformats.org/officeDocument/2006/relationships/vmlDrawing" Target="../drawings/vmlDrawing5.vml"/><Relationship Id="rId6" Type="http://schemas.openxmlformats.org/officeDocument/2006/relationships/image" Target="../media/image11.emf"/><Relationship Id="rId5" Type="http://schemas.openxmlformats.org/officeDocument/2006/relationships/oleObject" Target="file:///\\nicfps\laid$\Researches%20&amp;%20Studies\Work%20Files\Periodic%20Reports\Boursa%20Kuwait\Weekly\2020\Master%20Model%20for%20weekly%20(wealth%20management)v.1%20-%20Copy.xlsx!companies%20(Main%20Market&amp;%20chart)!R3C12:R15C19" TargetMode="External"/><Relationship Id="rId10" Type="http://schemas.openxmlformats.org/officeDocument/2006/relationships/image" Target="../media/image13.emf"/><Relationship Id="rId4" Type="http://schemas.openxmlformats.org/officeDocument/2006/relationships/image" Target="../media/image3.png"/><Relationship Id="rId9" Type="http://schemas.openxmlformats.org/officeDocument/2006/relationships/oleObject" Target="file:///\\nicfps\laid$\Researches%20&amp;%20Studies\Work%20Files\Periodic%20Reports\Boursa%20Kuwait\Weekly\2020\Master%20Model%20for%20weekly%20(wealth%20management)v.1%20-%20Copy.xlsx!companies%20(Main%20Market&amp;%20chart)!R3C32:R15C39" TargetMode="Externa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4301" y="114323"/>
            <a:ext cx="1714499" cy="72387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Rectangle 2"/>
          <p:cNvSpPr/>
          <p:nvPr/>
        </p:nvSpPr>
        <p:spPr>
          <a:xfrm>
            <a:off x="2604542" y="838200"/>
            <a:ext cx="4200189" cy="263085"/>
          </a:xfrm>
          <a:prstGeom prst="rect">
            <a:avLst/>
          </a:prstGeom>
        </p:spPr>
        <p:txBody>
          <a:bodyPr wrap="none">
            <a:spAutoFit/>
          </a:bodyPr>
          <a:lstStyle/>
          <a:p>
            <a:pPr algn="r" defTabSz="685857">
              <a:lnSpc>
                <a:spcPct val="70000"/>
              </a:lnSpc>
              <a:spcBef>
                <a:spcPct val="0"/>
              </a:spcBef>
              <a:defRPr/>
            </a:pPr>
            <a:r>
              <a:rPr lang="ar-SA" sz="1500" dirty="0">
                <a:latin typeface="+mj-lt"/>
                <a:ea typeface="+mj-ea"/>
                <a:cs typeface="+mj-cs"/>
              </a:rPr>
              <a:t>نشاط </a:t>
            </a:r>
            <a:r>
              <a:rPr lang="ar-KW" sz="1500" dirty="0" smtClean="0">
                <a:latin typeface="+mj-lt"/>
                <a:ea typeface="+mj-ea"/>
                <a:cs typeface="+mj-cs"/>
              </a:rPr>
              <a:t>بورصة الكويت خلال الأسبوع المنتهي بتاريخ </a:t>
            </a:r>
            <a:r>
              <a:rPr lang="ar-SA" sz="1500" dirty="0" smtClean="0">
                <a:latin typeface="+mj-lt"/>
                <a:ea typeface="+mj-ea"/>
                <a:cs typeface="+mj-cs"/>
              </a:rPr>
              <a:t>2021/01/2</a:t>
            </a:r>
            <a:r>
              <a:rPr lang="ar-SA" sz="1500" dirty="0">
                <a:latin typeface="+mj-lt"/>
                <a:ea typeface="+mj-ea"/>
                <a:cs typeface="+mj-cs"/>
              </a:rPr>
              <a:t>8</a:t>
            </a:r>
            <a:endParaRPr lang="en-US" sz="1500" dirty="0">
              <a:latin typeface="+mj-lt"/>
              <a:ea typeface="+mj-ea"/>
              <a:cs typeface="+mj-cs"/>
            </a:endParaRPr>
          </a:p>
        </p:txBody>
      </p:sp>
      <p:cxnSp>
        <p:nvCxnSpPr>
          <p:cNvPr id="4" name="Straight Connector 3"/>
          <p:cNvCxnSpPr/>
          <p:nvPr/>
        </p:nvCxnSpPr>
        <p:spPr>
          <a:xfrm>
            <a:off x="9521" y="1143000"/>
            <a:ext cx="6858000" cy="0"/>
          </a:xfrm>
          <a:prstGeom prst="line">
            <a:avLst/>
          </a:prstGeom>
          <a:noFill/>
          <a:ln w="9525" cap="flat" cmpd="sng" algn="ctr">
            <a:solidFill>
              <a:sysClr val="windowText" lastClr="000000">
                <a:shade val="95000"/>
                <a:satMod val="105000"/>
              </a:sysClr>
            </a:solidFill>
            <a:prstDash val="solid"/>
          </a:ln>
          <a:effectLst/>
        </p:spPr>
      </p:cxnSp>
      <p:sp>
        <p:nvSpPr>
          <p:cNvPr id="10" name="Slide Number Placeholder 9"/>
          <p:cNvSpPr>
            <a:spLocks noGrp="1"/>
          </p:cNvSpPr>
          <p:nvPr>
            <p:ph type="sldNum" sz="quarter" idx="12"/>
          </p:nvPr>
        </p:nvSpPr>
        <p:spPr/>
        <p:txBody>
          <a:bodyPr/>
          <a:lstStyle/>
          <a:p>
            <a:fld id="{87137B89-8CE1-40D6-81D6-7E13319A8EB3}" type="slidenum">
              <a:rPr lang="en-US" smtClean="0"/>
              <a:t>1</a:t>
            </a:fld>
            <a:endParaRPr lang="en-US" dirty="0"/>
          </a:p>
        </p:txBody>
      </p:sp>
      <p:sp>
        <p:nvSpPr>
          <p:cNvPr id="9" name="Rectangle 8"/>
          <p:cNvSpPr/>
          <p:nvPr/>
        </p:nvSpPr>
        <p:spPr>
          <a:xfrm>
            <a:off x="152400" y="2855711"/>
            <a:ext cx="6591300" cy="5396349"/>
          </a:xfrm>
          <a:prstGeom prst="rect">
            <a:avLst/>
          </a:prstGeom>
          <a:solidFill>
            <a:schemeClr val="bg1">
              <a:lumMod val="95000"/>
            </a:schemeClr>
          </a:solidFill>
        </p:spPr>
        <p:txBody>
          <a:bodyPr wrap="square">
            <a:spAutoFit/>
          </a:bodyPr>
          <a:lstStyle/>
          <a:p>
            <a:pPr algn="r" rtl="1">
              <a:lnSpc>
                <a:spcPct val="150000"/>
              </a:lnSpc>
              <a:spcAft>
                <a:spcPts val="800"/>
              </a:spcAft>
            </a:pPr>
            <a:r>
              <a:rPr lang="ar-SA" sz="1100" b="1" dirty="0" smtClean="0">
                <a:solidFill>
                  <a:srgbClr val="00B050"/>
                </a:solidFill>
                <a:latin typeface="Calibri" panose="020F0502020204030204" pitchFamily="34" charset="0"/>
                <a:ea typeface="Calibri" panose="020F0502020204030204" pitchFamily="34" charset="0"/>
              </a:rPr>
              <a:t>بورصة الكويت تحقق مكاسب أسبوعية للأسبوع الثالث على التوالي</a:t>
            </a:r>
          </a:p>
          <a:p>
            <a:pPr algn="justLow" rtl="1">
              <a:lnSpc>
                <a:spcPct val="150000"/>
              </a:lnSpc>
              <a:spcAft>
                <a:spcPts val="800"/>
              </a:spcAft>
            </a:pPr>
            <a:r>
              <a:rPr lang="ar-SA" sz="1000" dirty="0">
                <a:latin typeface="Calibri" panose="020F0502020204030204" pitchFamily="34" charset="0"/>
                <a:ea typeface="Calibri" panose="020F0502020204030204" pitchFamily="34" charset="0"/>
              </a:rPr>
              <a:t>أنهت بورصة الكويت تعاملاتها للأسبوع الرابع من العام 2021 والمنتهي في الثامن والعشرون من يناير على ارتفاع جماعي في أداء مؤشراتها بالمقارنة مع اقفال الأسبوع الماضي، حيث ارتفع مؤشر السوق العام بنسبة 1.1%، ومؤشر السوق الأول بنسبة 1.4%،  ومؤشر السوق الرئيسي بنسبة 0.3%، كما ارتفع المعدل اليومي لقيمة الأسهم المتداولة بنسبة 41.7% إلى 50.4 مليون د.ك خلال الأسبوع بالمقارنة مع 35.6 مليون د.ك للأسبوع الماضي، كما ارتفع المعدل اليومي لكمية الأسهم المتداولة بنسبة 47% إلي 404 مليون سهم بالمقارنة مع 275 مليون </a:t>
            </a:r>
            <a:r>
              <a:rPr lang="ar-SA" sz="1000" dirty="0" smtClean="0">
                <a:latin typeface="Calibri" panose="020F0502020204030204" pitchFamily="34" charset="0"/>
                <a:ea typeface="Calibri" panose="020F0502020204030204" pitchFamily="34" charset="0"/>
              </a:rPr>
              <a:t>سهم.</a:t>
            </a:r>
          </a:p>
          <a:p>
            <a:pPr algn="r" rtl="1">
              <a:lnSpc>
                <a:spcPct val="150000"/>
              </a:lnSpc>
              <a:spcAft>
                <a:spcPts val="800"/>
              </a:spcAft>
            </a:pPr>
            <a:r>
              <a:rPr lang="ar-SA" sz="1100" b="1" u="sng" dirty="0" smtClean="0">
                <a:latin typeface="Calibri" panose="020F0502020204030204" pitchFamily="34" charset="0"/>
                <a:ea typeface="Calibri" panose="020F0502020204030204" pitchFamily="34" charset="0"/>
                <a:cs typeface="Calibri" panose="020F0502020204030204" pitchFamily="34" charset="0"/>
              </a:rPr>
              <a:t>تداولات الأسبوع</a:t>
            </a:r>
          </a:p>
          <a:p>
            <a:pPr algn="justLow" rtl="1">
              <a:lnSpc>
                <a:spcPct val="150000"/>
              </a:lnSpc>
              <a:spcAft>
                <a:spcPts val="800"/>
              </a:spcAft>
            </a:pPr>
            <a:r>
              <a:rPr lang="ar-SA" sz="1000" dirty="0">
                <a:latin typeface="Calibri" panose="020F0502020204030204" pitchFamily="34" charset="0"/>
                <a:ea typeface="Calibri" panose="020F0502020204030204" pitchFamily="34" charset="0"/>
              </a:rPr>
              <a:t>واصلت مؤشرات البورصة أدائها الإيجابي للأسبوع الثالث على التوالي، استكمالا للحالة الإيجابية التي بدأتها منذ منتصف أوائل الشهر الجاري، حيث أقفلت ثلاث جلسات داخل المربع الأخضر، في حين أغلقت جلستي منتصف ونهاية الأسبوع على </a:t>
            </a:r>
            <a:r>
              <a:rPr lang="ar-SA" sz="1000" dirty="0" smtClean="0">
                <a:latin typeface="Calibri" panose="020F0502020204030204" pitchFamily="34" charset="0"/>
                <a:ea typeface="Calibri" panose="020F0502020204030204" pitchFamily="34" charset="0"/>
              </a:rPr>
              <a:t>تراجع طفيف. </a:t>
            </a:r>
            <a:r>
              <a:rPr lang="ar-SA" sz="1000" dirty="0" smtClean="0">
                <a:latin typeface="Calibri" panose="020F0502020204030204" pitchFamily="34" charset="0"/>
                <a:ea typeface="Calibri" panose="020F0502020204030204" pitchFamily="34" charset="0"/>
              </a:rPr>
              <a:t>وبالنظر </a:t>
            </a:r>
            <a:r>
              <a:rPr lang="ar-SA" sz="1000" dirty="0">
                <a:latin typeface="Calibri" panose="020F0502020204030204" pitchFamily="34" charset="0"/>
                <a:ea typeface="Calibri" panose="020F0502020204030204" pitchFamily="34" charset="0"/>
              </a:rPr>
              <a:t>إلى تداولات </a:t>
            </a:r>
            <a:r>
              <a:rPr lang="ar-SA" sz="1000" dirty="0" smtClean="0">
                <a:latin typeface="Calibri" panose="020F0502020204030204" pitchFamily="34" charset="0"/>
                <a:ea typeface="Calibri" panose="020F0502020204030204" pitchFamily="34" charset="0"/>
              </a:rPr>
              <a:t>الأسبوع </a:t>
            </a:r>
            <a:r>
              <a:rPr lang="ar-SA" sz="1000" dirty="0">
                <a:latin typeface="Calibri" panose="020F0502020204030204" pitchFamily="34" charset="0"/>
                <a:ea typeface="Calibri" panose="020F0502020204030204" pitchFamily="34" charset="0"/>
              </a:rPr>
              <a:t>نلاحظ استمرار حالة الزخم الشرائي الإنتقائي على العديد من أسهم السوق الأول، حيث نجحت شريحة واسعة من هذه الأسهم في تحقيق مكاسب سوقية ملحوظة، كما شهد قطاع البنوك على وجه التحديد زخما ايجابيا واضحا خلال الأسبوع بالمقارنة مع تداولاته للأسبوع الماضي، حيث واصل القطاع تسجيله لمكاسب سوقية للأسبوع الثالث على </a:t>
            </a:r>
            <a:r>
              <a:rPr lang="ar-SA" sz="1000" dirty="0" smtClean="0">
                <a:latin typeface="Calibri" panose="020F0502020204030204" pitchFamily="34" charset="0"/>
                <a:ea typeface="Calibri" panose="020F0502020204030204" pitchFamily="34" charset="0"/>
              </a:rPr>
              <a:t>التوالي، كما ارتفعت قيم تداولات القطاع خلال الفترة إلى 42.9% من اجمالي قيم تداول السوق، بالمقارنة مع 11.2% خلال الأسبوع السابق، وقد زاد </a:t>
            </a:r>
            <a:r>
              <a:rPr lang="ar-SA" sz="1000" dirty="0">
                <a:latin typeface="Calibri" panose="020F0502020204030204" pitchFamily="34" charset="0"/>
                <a:ea typeface="Calibri" panose="020F0502020204030204" pitchFamily="34" charset="0"/>
              </a:rPr>
              <a:t>هذا الزخم بشكل </a:t>
            </a:r>
            <a:r>
              <a:rPr lang="ar-SA" sz="1000" dirty="0" smtClean="0">
                <a:latin typeface="Calibri" panose="020F0502020204030204" pitchFamily="34" charset="0"/>
                <a:ea typeface="Calibri" panose="020F0502020204030204" pitchFamily="34" charset="0"/>
              </a:rPr>
              <a:t>لافت عقب </a:t>
            </a:r>
            <a:r>
              <a:rPr lang="ar-SA" sz="1000" dirty="0">
                <a:latin typeface="Calibri" panose="020F0502020204030204" pitchFamily="34" charset="0"/>
                <a:ea typeface="Calibri" panose="020F0502020204030204" pitchFamily="34" charset="0"/>
              </a:rPr>
              <a:t>افصاح بنك الكويت الوطني عن بياناته السنوية للعام 2020 وتوصية مجلس الإدارة بتوزيعات نقدية وكذلك أسهم منحة، الأمر الذي زاد من الشهية الإستثمارية لدى المتعاملين، وهو ما جعل متوسط قيم وأحجام التداول تقفز بشكل حاد بالمقارنة مع الأسبوع الماضي، كما أن هذه الإيجابية والشهية الإستثمارية دفعت مؤشر السوق العام إلى أعلى مستوى له منذ منتصف شهر أكتوبر الماضي عند 5,750 نقطة، كما عزز من وقوف مؤشر السوق الأول على عتبة مستوى 6,300 نقطة</a:t>
            </a:r>
            <a:r>
              <a:rPr lang="ar-SA" sz="1000" dirty="0" smtClean="0">
                <a:latin typeface="Calibri" panose="020F0502020204030204" pitchFamily="34" charset="0"/>
                <a:ea typeface="Calibri" panose="020F0502020204030204" pitchFamily="34" charset="0"/>
              </a:rPr>
              <a:t>. أما </a:t>
            </a:r>
            <a:r>
              <a:rPr lang="ar-SA" sz="1000" dirty="0">
                <a:latin typeface="Calibri" panose="020F0502020204030204" pitchFamily="34" charset="0"/>
                <a:ea typeface="Calibri" panose="020F0502020204030204" pitchFamily="34" charset="0"/>
              </a:rPr>
              <a:t>أسهم السوق السوق الرئيسي فلا تزال تشهد زخم مضاربي ملحوظ وسط استمرار الشهية المضاربية </a:t>
            </a:r>
            <a:r>
              <a:rPr lang="ar-SA" sz="1000" dirty="0" smtClean="0">
                <a:latin typeface="Calibri" panose="020F0502020204030204" pitchFamily="34" charset="0"/>
                <a:ea typeface="Calibri" panose="020F0502020204030204" pitchFamily="34" charset="0"/>
              </a:rPr>
              <a:t>على</a:t>
            </a:r>
            <a:r>
              <a:rPr lang="en-US" sz="1000" dirty="0" smtClean="0">
                <a:latin typeface="Calibri" panose="020F0502020204030204" pitchFamily="34" charset="0"/>
                <a:ea typeface="Calibri" panose="020F0502020204030204" pitchFamily="34" charset="0"/>
              </a:rPr>
              <a:t> </a:t>
            </a:r>
            <a:r>
              <a:rPr lang="ar-SA" sz="1000" dirty="0" smtClean="0">
                <a:latin typeface="Calibri" panose="020F0502020204030204" pitchFamily="34" charset="0"/>
                <a:ea typeface="Calibri" panose="020F0502020204030204" pitchFamily="34" charset="0"/>
              </a:rPr>
              <a:t>عدد </a:t>
            </a:r>
            <a:r>
              <a:rPr lang="ar-SA" sz="1000" dirty="0">
                <a:latin typeface="Calibri" panose="020F0502020204030204" pitchFamily="34" charset="0"/>
                <a:ea typeface="Calibri" panose="020F0502020204030204" pitchFamily="34" charset="0"/>
              </a:rPr>
              <a:t>محدود من الأسهم، وفي المقابل تعرضت شريحة أخرى إلى ضغوط بيعية واضحة، وهو ما انعكس على أداء مؤشر السوق الرئيسي وجعله الأقل أداءا بين بقية المؤشرات. </a:t>
            </a:r>
          </a:p>
          <a:p>
            <a:pPr algn="justLow" rtl="1">
              <a:lnSpc>
                <a:spcPct val="150000"/>
              </a:lnSpc>
              <a:spcAft>
                <a:spcPts val="800"/>
              </a:spcAft>
            </a:pPr>
            <a:r>
              <a:rPr lang="ar-SA" sz="1000" dirty="0">
                <a:latin typeface="Calibri" panose="020F0502020204030204" pitchFamily="34" charset="0"/>
                <a:ea typeface="Calibri" panose="020F0502020204030204" pitchFamily="34" charset="0"/>
              </a:rPr>
              <a:t>الجدير بالذكر أن بنك الكويت المركزي قد أبدى موافقته للبنوك الكويتية على توزيع أرباح نقدية لمساهميها عن العام 2020، بشرط ألا تؤثر هذه التوزيعات على الكفاية الرأسمالية المطلوبة للبنوك، وأشار المركزي إلى أن هذه الخطوة جاءت في ضوء ما أظهرته البنوك الكويتية من قوة ومتانة مستويات الكفاية الرأسمالية لديها، وعدم استخدامها للاحتياطيات التحوطية خلال عام </a:t>
            </a:r>
            <a:r>
              <a:rPr lang="ar-SA" sz="1000" dirty="0" smtClean="0">
                <a:latin typeface="Calibri" panose="020F0502020204030204" pitchFamily="34" charset="0"/>
                <a:ea typeface="Calibri" panose="020F0502020204030204" pitchFamily="34" charset="0"/>
              </a:rPr>
              <a:t>2020. وفي </a:t>
            </a:r>
            <a:r>
              <a:rPr lang="ar-SA" sz="1000" dirty="0">
                <a:latin typeface="Calibri" panose="020F0502020204030204" pitchFamily="34" charset="0"/>
                <a:ea typeface="Calibri" panose="020F0502020204030204" pitchFamily="34" charset="0"/>
              </a:rPr>
              <a:t>ذات السياق، استهل بنك الكويت الوطني وبنك بوبيان كعادتهما قطار إفصاحات الشركات المدرجة عن بياناتها المالية السنوية 2020، والتي تعتبر أحد أهم المحفزات في الوقت الراهن والتي تترقبها الأوساط الإستثمارية بشكل عام، والتي من المفترض أن تكون وقودا لحركة التداولات خلال الفترة </a:t>
            </a:r>
            <a:r>
              <a:rPr lang="ar-SA" sz="1000" dirty="0" smtClean="0">
                <a:latin typeface="Calibri" panose="020F0502020204030204" pitchFamily="34" charset="0"/>
                <a:ea typeface="Calibri" panose="020F0502020204030204" pitchFamily="34" charset="0"/>
              </a:rPr>
              <a:t>المقبل</a:t>
            </a:r>
            <a:r>
              <a:rPr lang="ar-SA" sz="1000" dirty="0" smtClean="0">
                <a:latin typeface="Calibri" panose="020F0502020204030204" pitchFamily="34" charset="0"/>
                <a:ea typeface="Calibri" panose="020F0502020204030204" pitchFamily="34" charset="0"/>
              </a:rPr>
              <a:t>ة.</a:t>
            </a:r>
            <a:endParaRPr lang="ar-SA" sz="1000" dirty="0">
              <a:latin typeface="Calibri" panose="020F0502020204030204" pitchFamily="34" charset="0"/>
              <a:ea typeface="Calibri" panose="020F0502020204030204" pitchFamily="34" charset="0"/>
            </a:endParaRPr>
          </a:p>
        </p:txBody>
      </p:sp>
      <p:sp>
        <p:nvSpPr>
          <p:cNvPr id="14" name="TextBox 13"/>
          <p:cNvSpPr txBox="1"/>
          <p:nvPr/>
        </p:nvSpPr>
        <p:spPr>
          <a:xfrm>
            <a:off x="152400" y="2647539"/>
            <a:ext cx="6591300" cy="184666"/>
          </a:xfrm>
          <a:prstGeom prst="rect">
            <a:avLst/>
          </a:prstGeom>
          <a:solidFill>
            <a:srgbClr val="963634"/>
          </a:solidFill>
        </p:spPr>
        <p:txBody>
          <a:bodyPr wrap="square" lIns="0" tIns="0" rIns="0" bIns="0" rtlCol="0">
            <a:spAutoFit/>
          </a:bodyPr>
          <a:lstStyle/>
          <a:p>
            <a:pPr algn="ctr"/>
            <a:r>
              <a:rPr lang="ar-KW" sz="1200" b="1" dirty="0" smtClean="0">
                <a:solidFill>
                  <a:schemeClr val="bg1"/>
                </a:solidFill>
                <a:cs typeface="+mj-cs"/>
              </a:rPr>
              <a:t>ملخص أداء السوق خلال الأسبوع </a:t>
            </a:r>
            <a:endParaRPr lang="en-US" sz="1200" b="1" dirty="0" smtClean="0">
              <a:solidFill>
                <a:schemeClr val="bg1"/>
              </a:solidFill>
              <a:cs typeface="+mj-cs"/>
            </a:endParaRPr>
          </a:p>
        </p:txBody>
      </p:sp>
      <p:graphicFrame>
        <p:nvGraphicFramePr>
          <p:cNvPr id="5" name="Object 4"/>
          <p:cNvGraphicFramePr>
            <a:graphicFrameLocks noChangeAspect="1"/>
          </p:cNvGraphicFramePr>
          <p:nvPr>
            <p:extLst>
              <p:ext uri="{D42A27DB-BD31-4B8C-83A1-F6EECF244321}">
                <p14:modId xmlns:p14="http://schemas.microsoft.com/office/powerpoint/2010/main" val="2246874084"/>
              </p:ext>
            </p:extLst>
          </p:nvPr>
        </p:nvGraphicFramePr>
        <p:xfrm>
          <a:off x="1733550" y="1189038"/>
          <a:ext cx="5029200" cy="1371600"/>
        </p:xfrm>
        <a:graphic>
          <a:graphicData uri="http://schemas.openxmlformats.org/presentationml/2006/ole">
            <mc:AlternateContent xmlns:mc="http://schemas.openxmlformats.org/markup-compatibility/2006">
              <mc:Choice xmlns:v="urn:schemas-microsoft-com:vml" Requires="v">
                <p:oleObj spid="_x0000_s131940" name="Worksheet" r:id="rId5" imgW="5029200" imgH="1371600" progId="Excel.Sheet.12">
                  <p:link updateAutomatic="1"/>
                </p:oleObj>
              </mc:Choice>
              <mc:Fallback>
                <p:oleObj name="Worksheet" r:id="rId5" imgW="5029200" imgH="1371600" progId="Excel.Sheet.12">
                  <p:link updateAutomatic="1"/>
                  <p:pic>
                    <p:nvPicPr>
                      <p:cNvPr id="0" name=""/>
                      <p:cNvPicPr/>
                      <p:nvPr/>
                    </p:nvPicPr>
                    <p:blipFill>
                      <a:blip r:embed="rId6"/>
                      <a:stretch>
                        <a:fillRect/>
                      </a:stretch>
                    </p:blipFill>
                    <p:spPr>
                      <a:xfrm>
                        <a:off x="1733550" y="1189038"/>
                        <a:ext cx="5029200" cy="1371600"/>
                      </a:xfrm>
                      <a:prstGeom prst="rect">
                        <a:avLst/>
                      </a:prstGeom>
                    </p:spPr>
                  </p:pic>
                </p:oleObj>
              </mc:Fallback>
            </mc:AlternateContent>
          </a:graphicData>
        </a:graphic>
      </p:graphicFrame>
    </p:spTree>
    <p:extLst>
      <p:ext uri="{BB962C8B-B14F-4D97-AF65-F5344CB8AC3E}">
        <p14:creationId xmlns:p14="http://schemas.microsoft.com/office/powerpoint/2010/main" val="237871633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4301" y="114323"/>
            <a:ext cx="1714499" cy="72387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4" name="Straight Connector 3"/>
          <p:cNvCxnSpPr/>
          <p:nvPr/>
        </p:nvCxnSpPr>
        <p:spPr>
          <a:xfrm>
            <a:off x="9521" y="1143000"/>
            <a:ext cx="6858000" cy="0"/>
          </a:xfrm>
          <a:prstGeom prst="line">
            <a:avLst/>
          </a:prstGeom>
          <a:noFill/>
          <a:ln w="9525" cap="flat" cmpd="sng" algn="ctr">
            <a:solidFill>
              <a:sysClr val="windowText" lastClr="000000">
                <a:shade val="95000"/>
                <a:satMod val="105000"/>
              </a:sysClr>
            </a:solidFill>
            <a:prstDash val="solid"/>
          </a:ln>
          <a:effectLst/>
        </p:spPr>
      </p:cxnSp>
      <p:sp>
        <p:nvSpPr>
          <p:cNvPr id="10" name="Slide Number Placeholder 9"/>
          <p:cNvSpPr>
            <a:spLocks noGrp="1"/>
          </p:cNvSpPr>
          <p:nvPr>
            <p:ph type="sldNum" sz="quarter" idx="12"/>
          </p:nvPr>
        </p:nvSpPr>
        <p:spPr/>
        <p:txBody>
          <a:bodyPr/>
          <a:lstStyle/>
          <a:p>
            <a:fld id="{87137B89-8CE1-40D6-81D6-7E13319A8EB3}" type="slidenum">
              <a:rPr lang="en-US" smtClean="0"/>
              <a:t>2</a:t>
            </a:fld>
            <a:endParaRPr lang="en-US" dirty="0"/>
          </a:p>
        </p:txBody>
      </p:sp>
      <p:sp>
        <p:nvSpPr>
          <p:cNvPr id="9" name="Rectangle 8"/>
          <p:cNvSpPr/>
          <p:nvPr/>
        </p:nvSpPr>
        <p:spPr>
          <a:xfrm>
            <a:off x="167306" y="1411097"/>
            <a:ext cx="6576394" cy="7195560"/>
          </a:xfrm>
          <a:prstGeom prst="rect">
            <a:avLst/>
          </a:prstGeom>
          <a:solidFill>
            <a:schemeClr val="bg1">
              <a:lumMod val="95000"/>
            </a:schemeClr>
          </a:solidFill>
        </p:spPr>
        <p:txBody>
          <a:bodyPr wrap="square">
            <a:spAutoFit/>
          </a:bodyPr>
          <a:lstStyle/>
          <a:p>
            <a:pPr algn="justLow" rtl="1">
              <a:lnSpc>
                <a:spcPct val="150000"/>
              </a:lnSpc>
              <a:spcAft>
                <a:spcPts val="800"/>
              </a:spcAft>
            </a:pPr>
            <a:r>
              <a:rPr lang="ar-SA" sz="1200" b="1" u="sng" dirty="0">
                <a:latin typeface="Calibri" panose="020F0502020204030204" pitchFamily="34" charset="0"/>
                <a:ea typeface="Calibri" panose="020F0502020204030204" pitchFamily="34" charset="0"/>
              </a:rPr>
              <a:t>أهم افصاحات الشركات خلال الفترة</a:t>
            </a:r>
            <a:endParaRPr lang="en-US" sz="1200" dirty="0">
              <a:latin typeface="Calibri" panose="020F0502020204030204" pitchFamily="34" charset="0"/>
              <a:ea typeface="Calibri" panose="020F0502020204030204" pitchFamily="34" charset="0"/>
              <a:cs typeface="Arial" panose="020B0604020202020204" pitchFamily="34" charset="0"/>
            </a:endParaRPr>
          </a:p>
          <a:p>
            <a:pPr marL="171450" lvl="0" indent="-171450" algn="justLow" rtl="1">
              <a:lnSpc>
                <a:spcPct val="150000"/>
              </a:lnSpc>
              <a:spcAft>
                <a:spcPts val="800"/>
              </a:spcAft>
              <a:buFont typeface="Wingdings" panose="05000000000000000000" pitchFamily="2" charset="2"/>
              <a:buChar char="§"/>
            </a:pPr>
            <a:r>
              <a:rPr lang="ar-SA" sz="1000" dirty="0">
                <a:latin typeface="Calibri" panose="020F0502020204030204" pitchFamily="34" charset="0"/>
                <a:ea typeface="Calibri" panose="020F0502020204030204" pitchFamily="34" charset="0"/>
              </a:rPr>
              <a:t>تراجعت أرباح بنك الكويت الوطني بنسبة 38.6% إلى 246.3 مليون د.ك للعام 2020، بالمقارنة مع 401.3 مليون د.ك للعام 2019 وقد أوصى مجلس إدارة البنك بتوزيعات نقدية بمقدار 20 فلس للسهم وكذلك 5% أسهم منحة لمساهمي البنك.</a:t>
            </a:r>
            <a:endParaRPr lang="en-US" sz="1000" dirty="0">
              <a:latin typeface="Calibri" panose="020F0502020204030204" pitchFamily="34" charset="0"/>
              <a:ea typeface="Calibri" panose="020F0502020204030204" pitchFamily="34" charset="0"/>
            </a:endParaRPr>
          </a:p>
          <a:p>
            <a:pPr marL="171450" lvl="0" indent="-171450" algn="justLow" rtl="1">
              <a:lnSpc>
                <a:spcPct val="150000"/>
              </a:lnSpc>
              <a:spcAft>
                <a:spcPts val="800"/>
              </a:spcAft>
              <a:buFont typeface="Wingdings" panose="05000000000000000000" pitchFamily="2" charset="2"/>
              <a:buChar char="§"/>
            </a:pPr>
            <a:r>
              <a:rPr lang="ar-SA" sz="1000" dirty="0">
                <a:latin typeface="Calibri" panose="020F0502020204030204" pitchFamily="34" charset="0"/>
                <a:ea typeface="Calibri" panose="020F0502020204030204" pitchFamily="34" charset="0"/>
              </a:rPr>
              <a:t>تراجعت أرباح بنك بوبيان بنسبة 45% إلى 34.4 مليون د.ك للعام 2020، بالمقارنة مع 62.6 مليون د.ك للعام 2019، وقد أوصى مجلس إدارة البنك بتوزيع 5% أسهم منحة لمساهمي البنك.</a:t>
            </a:r>
            <a:endParaRPr lang="en-US" sz="1000" dirty="0">
              <a:latin typeface="Calibri" panose="020F0502020204030204" pitchFamily="34" charset="0"/>
              <a:ea typeface="Calibri" panose="020F0502020204030204" pitchFamily="34" charset="0"/>
            </a:endParaRPr>
          </a:p>
          <a:p>
            <a:pPr marL="171450" lvl="0" indent="-171450" algn="justLow" rtl="1">
              <a:lnSpc>
                <a:spcPct val="150000"/>
              </a:lnSpc>
              <a:spcAft>
                <a:spcPts val="800"/>
              </a:spcAft>
              <a:buFont typeface="Wingdings" panose="05000000000000000000" pitchFamily="2" charset="2"/>
              <a:buChar char="§"/>
            </a:pPr>
            <a:r>
              <a:rPr lang="ar-SA" sz="1000" dirty="0">
                <a:latin typeface="Calibri" panose="020F0502020204030204" pitchFamily="34" charset="0"/>
                <a:ea typeface="Calibri" panose="020F0502020204030204" pitchFamily="34" charset="0"/>
              </a:rPr>
              <a:t>وافقت الجمعية العامة غير العادية لشركة الإستثمارات الوطنية على اضافة غرض جديد للقيام بنشاط صانع السوق.</a:t>
            </a:r>
            <a:endParaRPr lang="en-US" sz="1000" dirty="0">
              <a:latin typeface="Calibri" panose="020F0502020204030204" pitchFamily="34" charset="0"/>
              <a:ea typeface="Calibri" panose="020F0502020204030204" pitchFamily="34" charset="0"/>
            </a:endParaRPr>
          </a:p>
          <a:p>
            <a:pPr marL="171450" lvl="0" indent="-171450" algn="justLow" rtl="1">
              <a:lnSpc>
                <a:spcPct val="150000"/>
              </a:lnSpc>
              <a:spcAft>
                <a:spcPts val="800"/>
              </a:spcAft>
              <a:buFont typeface="Wingdings" panose="05000000000000000000" pitchFamily="2" charset="2"/>
              <a:buChar char="§"/>
            </a:pPr>
            <a:r>
              <a:rPr lang="ar-SA" sz="1000" dirty="0">
                <a:latin typeface="Calibri" panose="020F0502020204030204" pitchFamily="34" charset="0"/>
                <a:ea typeface="Calibri" panose="020F0502020204030204" pitchFamily="34" charset="0"/>
              </a:rPr>
              <a:t>وافقت الجمعية العامة العادية لشركة </a:t>
            </a:r>
            <a:r>
              <a:rPr lang="ar-SA" sz="1000" dirty="0" smtClean="0">
                <a:latin typeface="Calibri" panose="020F0502020204030204" pitchFamily="34" charset="0"/>
                <a:ea typeface="Calibri" panose="020F0502020204030204" pitchFamily="34" charset="0"/>
              </a:rPr>
              <a:t>ألافكو </a:t>
            </a:r>
            <a:r>
              <a:rPr lang="ar-SA" sz="1000" dirty="0">
                <a:latin typeface="Calibri" panose="020F0502020204030204" pitchFamily="34" charset="0"/>
                <a:ea typeface="Calibri" panose="020F0502020204030204" pitchFamily="34" charset="0"/>
              </a:rPr>
              <a:t>لتمويل شراء وتأجير الطائرات على عدم توزيع أرباح على مساهمي الشركة عن السنة المالية المنتهية في 30 سبتمبر 2020.</a:t>
            </a:r>
            <a:endParaRPr lang="en-US" sz="1000" dirty="0">
              <a:latin typeface="Calibri" panose="020F0502020204030204" pitchFamily="34" charset="0"/>
              <a:ea typeface="Calibri" panose="020F0502020204030204" pitchFamily="34" charset="0"/>
            </a:endParaRPr>
          </a:p>
          <a:p>
            <a:pPr marL="171450" lvl="0" indent="-171450" algn="justLow" rtl="1">
              <a:lnSpc>
                <a:spcPct val="150000"/>
              </a:lnSpc>
              <a:spcAft>
                <a:spcPts val="800"/>
              </a:spcAft>
              <a:buFont typeface="Wingdings" panose="05000000000000000000" pitchFamily="2" charset="2"/>
              <a:buChar char="§"/>
            </a:pPr>
            <a:r>
              <a:rPr lang="ar-SA" sz="1000" dirty="0">
                <a:latin typeface="Calibri" panose="020F0502020204030204" pitchFamily="34" charset="0"/>
                <a:ea typeface="Calibri" panose="020F0502020204030204" pitchFamily="34" charset="0"/>
              </a:rPr>
              <a:t>أفادت شركة الإتصالات </a:t>
            </a:r>
            <a:r>
              <a:rPr lang="ar-SA" sz="1000" dirty="0" smtClean="0">
                <a:latin typeface="Calibri" panose="020F0502020204030204" pitchFamily="34" charset="0"/>
                <a:ea typeface="Calibri" panose="020F0502020204030204" pitchFamily="34" charset="0"/>
              </a:rPr>
              <a:t>المتنقلة "</a:t>
            </a:r>
            <a:r>
              <a:rPr lang="ar-SA" sz="1000" dirty="0">
                <a:latin typeface="Calibri" panose="020F0502020204030204" pitchFamily="34" charset="0"/>
                <a:ea typeface="Calibri" panose="020F0502020204030204" pitchFamily="34" charset="0"/>
              </a:rPr>
              <a:t>مجموعة زين" عن قيامها بشراء نحو 9.6% من اجمالي أسهم شركة زبن البحرين  بسعر 0.115 د.ب للسهم الواحد ، وبذلك ارتفعت نسبة ملكية مجموعة زين في شركة زين البحرين إلى 65% بدلا من 55.4%.</a:t>
            </a:r>
            <a:endParaRPr lang="en-US" sz="1000" dirty="0">
              <a:latin typeface="Calibri" panose="020F0502020204030204" pitchFamily="34" charset="0"/>
              <a:ea typeface="Calibri" panose="020F0502020204030204" pitchFamily="34" charset="0"/>
            </a:endParaRPr>
          </a:p>
          <a:p>
            <a:pPr marL="171450" lvl="0" indent="-171450" algn="justLow" rtl="1">
              <a:lnSpc>
                <a:spcPct val="150000"/>
              </a:lnSpc>
              <a:spcAft>
                <a:spcPts val="800"/>
              </a:spcAft>
              <a:buFont typeface="Wingdings" panose="05000000000000000000" pitchFamily="2" charset="2"/>
              <a:buChar char="§"/>
            </a:pPr>
            <a:r>
              <a:rPr lang="ar-SA" sz="1000" dirty="0">
                <a:latin typeface="Calibri" panose="020F0502020204030204" pitchFamily="34" charset="0"/>
                <a:ea typeface="Calibri" panose="020F0502020204030204" pitchFamily="34" charset="0"/>
              </a:rPr>
              <a:t>سوف يجتمع مجلس إدارة شركة مجموعة الإمتياز الإستثمارية يوم الأحد الموافق 31 يناير 2021 لمناقشة واعتماد البيانات المالية  السنوية للسنة المالية المنتهية في 31 ديسمبر 2020.</a:t>
            </a:r>
            <a:endParaRPr lang="en-US" sz="1000" dirty="0">
              <a:latin typeface="Calibri" panose="020F0502020204030204" pitchFamily="34" charset="0"/>
              <a:ea typeface="Calibri" panose="020F0502020204030204" pitchFamily="34" charset="0"/>
            </a:endParaRPr>
          </a:p>
          <a:p>
            <a:pPr marL="171450" lvl="0" indent="-171450" algn="justLow" rtl="1">
              <a:lnSpc>
                <a:spcPct val="150000"/>
              </a:lnSpc>
              <a:spcAft>
                <a:spcPts val="800"/>
              </a:spcAft>
              <a:buFont typeface="Wingdings" panose="05000000000000000000" pitchFamily="2" charset="2"/>
              <a:buChar char="§"/>
            </a:pPr>
            <a:r>
              <a:rPr lang="ar-SA" sz="1000" dirty="0">
                <a:latin typeface="Calibri" panose="020F0502020204030204" pitchFamily="34" charset="0"/>
                <a:ea typeface="Calibri" panose="020F0502020204030204" pitchFamily="34" charset="0"/>
              </a:rPr>
              <a:t>سوف يجتمع مجلس إدارة شركة القرين لصناعة الكيماويات يوم الأحد الموافق 31 يناير 2021 لمناقشة واعتماد البيانات المالية  لفترة التسعة أشهر المنتهية في 31 ديسمبر 2020.</a:t>
            </a:r>
            <a:endParaRPr lang="en-US" sz="1000" dirty="0">
              <a:latin typeface="Calibri" panose="020F0502020204030204" pitchFamily="34" charset="0"/>
              <a:ea typeface="Calibri" panose="020F0502020204030204" pitchFamily="34" charset="0"/>
            </a:endParaRPr>
          </a:p>
          <a:p>
            <a:pPr marL="171450" lvl="0" indent="-171450" algn="justLow" rtl="1">
              <a:lnSpc>
                <a:spcPct val="150000"/>
              </a:lnSpc>
              <a:spcAft>
                <a:spcPts val="800"/>
              </a:spcAft>
              <a:buFont typeface="Wingdings" panose="05000000000000000000" pitchFamily="2" charset="2"/>
              <a:buChar char="§"/>
            </a:pPr>
            <a:r>
              <a:rPr lang="ar-SA" sz="1000" dirty="0">
                <a:latin typeface="Calibri" panose="020F0502020204030204" pitchFamily="34" charset="0"/>
                <a:ea typeface="Calibri" panose="020F0502020204030204" pitchFamily="34" charset="0"/>
              </a:rPr>
              <a:t>سوف يجتمع مجلس إدارة شركة السكب الكويتية يوم الأثنين الموافق 1 فبراير 2021 لمناقشة واعتماد البيانات المالية  السنوية للسنة المالية المنتهية في 31 ديسمبر 2020.</a:t>
            </a:r>
            <a:endParaRPr lang="en-US" sz="1000" dirty="0">
              <a:latin typeface="Calibri" panose="020F0502020204030204" pitchFamily="34" charset="0"/>
              <a:ea typeface="Calibri" panose="020F0502020204030204" pitchFamily="34" charset="0"/>
            </a:endParaRPr>
          </a:p>
          <a:p>
            <a:pPr marL="171450" lvl="0" indent="-171450" algn="justLow" rtl="1">
              <a:lnSpc>
                <a:spcPct val="150000"/>
              </a:lnSpc>
              <a:spcAft>
                <a:spcPts val="800"/>
              </a:spcAft>
              <a:buFont typeface="Wingdings" panose="05000000000000000000" pitchFamily="2" charset="2"/>
              <a:buChar char="§"/>
            </a:pPr>
            <a:r>
              <a:rPr lang="ar-SA" sz="1000" dirty="0">
                <a:latin typeface="Calibri" panose="020F0502020204030204" pitchFamily="34" charset="0"/>
                <a:ea typeface="Calibri" panose="020F0502020204030204" pitchFamily="34" charset="0"/>
              </a:rPr>
              <a:t>قامت الشركة الأولى للإستثمار بتعديل تاريخ حيازة السهم إلى يوم الخميس الموافق 18 فبراير المقبل لإستحقاقات السهم.</a:t>
            </a:r>
            <a:endParaRPr lang="en-US" sz="1000" dirty="0">
              <a:latin typeface="Calibri" panose="020F0502020204030204" pitchFamily="34" charset="0"/>
              <a:ea typeface="Calibri" panose="020F0502020204030204" pitchFamily="34" charset="0"/>
            </a:endParaRPr>
          </a:p>
          <a:p>
            <a:pPr marL="171450" lvl="0" indent="-171450" algn="justLow" rtl="1">
              <a:lnSpc>
                <a:spcPct val="150000"/>
              </a:lnSpc>
              <a:spcAft>
                <a:spcPts val="800"/>
              </a:spcAft>
              <a:buFont typeface="Wingdings" panose="05000000000000000000" pitchFamily="2" charset="2"/>
              <a:buChar char="§"/>
            </a:pPr>
            <a:r>
              <a:rPr lang="ar-SA" sz="1000" dirty="0">
                <a:latin typeface="Calibri" panose="020F0502020204030204" pitchFamily="34" charset="0"/>
                <a:ea typeface="Calibri" panose="020F0502020204030204" pitchFamily="34" charset="0"/>
              </a:rPr>
              <a:t>قامت شركة أصول للإستثمار بتعديل تاريخ حيازة السهم إلى يوم الأثنين الموافق الأول من شهر مارس القادم لإستحقاقات السهم.</a:t>
            </a:r>
            <a:endParaRPr lang="en-US" sz="1000" dirty="0">
              <a:latin typeface="Calibri" panose="020F0502020204030204" pitchFamily="34" charset="0"/>
              <a:ea typeface="Calibri" panose="020F0502020204030204" pitchFamily="34" charset="0"/>
            </a:endParaRPr>
          </a:p>
          <a:p>
            <a:pPr marL="171450" lvl="0" indent="-171450" algn="justLow" rtl="1">
              <a:lnSpc>
                <a:spcPct val="150000"/>
              </a:lnSpc>
              <a:spcAft>
                <a:spcPts val="800"/>
              </a:spcAft>
              <a:buFont typeface="Wingdings" panose="05000000000000000000" pitchFamily="2" charset="2"/>
              <a:buChar char="§"/>
            </a:pPr>
            <a:r>
              <a:rPr lang="ar-SA" sz="1000" dirty="0">
                <a:latin typeface="Calibri" panose="020F0502020204030204" pitchFamily="34" charset="0"/>
                <a:ea typeface="Calibri" panose="020F0502020204030204" pitchFamily="34" charset="0"/>
              </a:rPr>
              <a:t>قامت شركة مجموعة الخصوصية القابضة بتوقيع عقد مع مؤسسة المواني الكويتية بقيمة 1.2 مليون د.ك. </a:t>
            </a:r>
            <a:endParaRPr lang="en-US" sz="1000" dirty="0">
              <a:latin typeface="Calibri" panose="020F0502020204030204" pitchFamily="34" charset="0"/>
              <a:ea typeface="Calibri" panose="020F0502020204030204" pitchFamily="34" charset="0"/>
            </a:endParaRPr>
          </a:p>
          <a:p>
            <a:pPr marL="171450" lvl="0" indent="-171450" algn="justLow" rtl="1">
              <a:lnSpc>
                <a:spcPct val="150000"/>
              </a:lnSpc>
              <a:spcAft>
                <a:spcPts val="800"/>
              </a:spcAft>
              <a:buFont typeface="Wingdings" panose="05000000000000000000" pitchFamily="2" charset="2"/>
              <a:buChar char="§"/>
            </a:pPr>
            <a:r>
              <a:rPr lang="ar-SA" sz="1000" dirty="0">
                <a:latin typeface="Calibri" panose="020F0502020204030204" pitchFamily="34" charset="0"/>
                <a:ea typeface="Calibri" panose="020F0502020204030204" pitchFamily="34" charset="0"/>
              </a:rPr>
              <a:t>بلغت خسائر شركة الإنماء العقارية نحو 460 ألف د.ك وذلك عن السنة المالية المنتهية في 31 أكتوبر 2020.</a:t>
            </a:r>
            <a:endParaRPr lang="en-US" sz="1000" dirty="0">
              <a:latin typeface="Calibri" panose="020F0502020204030204" pitchFamily="34" charset="0"/>
              <a:ea typeface="Calibri" panose="020F0502020204030204" pitchFamily="34" charset="0"/>
            </a:endParaRPr>
          </a:p>
          <a:p>
            <a:pPr algn="justLow" rtl="1">
              <a:lnSpc>
                <a:spcPct val="150000"/>
              </a:lnSpc>
              <a:spcAft>
                <a:spcPts val="800"/>
              </a:spcAft>
            </a:pPr>
            <a:r>
              <a:rPr lang="ar-SA" sz="1200" b="1" u="sng" dirty="0" smtClean="0"/>
              <a:t>أسعار </a:t>
            </a:r>
            <a:r>
              <a:rPr lang="ar-SA" sz="1200" b="1" u="sng" dirty="0"/>
              <a:t>النفط </a:t>
            </a:r>
            <a:endParaRPr lang="ar-SA" sz="1200" b="1" u="sng" dirty="0" smtClean="0">
              <a:latin typeface="Calibri" panose="020F0502020204030204" pitchFamily="34" charset="0"/>
              <a:ea typeface="Calibri" panose="020F0502020204030204" pitchFamily="34" charset="0"/>
              <a:cs typeface="Calibri" panose="020F0502020204030204" pitchFamily="34" charset="0"/>
            </a:endParaRPr>
          </a:p>
          <a:p>
            <a:pPr algn="justLow" rtl="1">
              <a:lnSpc>
                <a:spcPct val="150000"/>
              </a:lnSpc>
              <a:spcAft>
                <a:spcPts val="800"/>
              </a:spcAft>
            </a:pPr>
            <a:r>
              <a:rPr lang="ar-SA" sz="1050" dirty="0">
                <a:latin typeface="Calibri" panose="020F0502020204030204" pitchFamily="34" charset="0"/>
                <a:ea typeface="Calibri" panose="020F0502020204030204" pitchFamily="34" charset="0"/>
              </a:rPr>
              <a:t> </a:t>
            </a:r>
            <a:r>
              <a:rPr lang="ar-SA" sz="1000" dirty="0">
                <a:latin typeface="Calibri" panose="020F0502020204030204" pitchFamily="34" charset="0"/>
                <a:ea typeface="Calibri" panose="020F0502020204030204" pitchFamily="34" charset="0"/>
              </a:rPr>
              <a:t>تراجع سعر خام برنت بشكل طفيف خلال تداولات الأسبوع، لكنه لا يزال فوق مستوى 55 دولار أمريكي، </a:t>
            </a:r>
            <a:r>
              <a:rPr lang="ar-SA" sz="1000" dirty="0" smtClean="0">
                <a:latin typeface="Calibri" panose="020F0502020204030204" pitchFamily="34" charset="0"/>
                <a:ea typeface="Calibri" panose="020F0502020204030204" pitchFamily="34" charset="0"/>
              </a:rPr>
              <a:t>في </a:t>
            </a:r>
            <a:r>
              <a:rPr lang="ar-SA" sz="1000" dirty="0">
                <a:latin typeface="Calibri" panose="020F0502020204030204" pitchFamily="34" charset="0"/>
                <a:ea typeface="Calibri" panose="020F0502020204030204" pitchFamily="34" charset="0"/>
              </a:rPr>
              <a:t>ظل المخاوف المرتبطة بمستويات الطلب على الخام، تزامنًا مع استمرار تفشي جائحة كوفيد 19وتطبيق قيود الإغلاق المرتبطة به. </a:t>
            </a:r>
            <a:r>
              <a:rPr lang="ar-SA" sz="1000" dirty="0" smtClean="0">
                <a:latin typeface="Calibri" panose="020F0502020204030204" pitchFamily="34" charset="0"/>
                <a:ea typeface="Calibri" panose="020F0502020204030204" pitchFamily="34" charset="0"/>
              </a:rPr>
              <a:t>يُذكر أن الصين </a:t>
            </a:r>
            <a:r>
              <a:rPr lang="ar-SA" sz="1000" dirty="0">
                <a:latin typeface="Calibri" panose="020F0502020204030204" pitchFamily="34" charset="0"/>
                <a:ea typeface="Calibri" panose="020F0502020204030204" pitchFamily="34" charset="0"/>
              </a:rPr>
              <a:t>ثاني أكبر مستهلك للنفط في </a:t>
            </a:r>
            <a:r>
              <a:rPr lang="ar-SA" sz="1000" dirty="0" smtClean="0">
                <a:latin typeface="Calibri" panose="020F0502020204030204" pitchFamily="34" charset="0"/>
                <a:ea typeface="Calibri" panose="020F0502020204030204" pitchFamily="34" charset="0"/>
              </a:rPr>
              <a:t>العالم تواجه </a:t>
            </a:r>
            <a:r>
              <a:rPr lang="ar-SA" sz="1000" dirty="0">
                <a:latin typeface="Calibri" panose="020F0502020204030204" pitchFamily="34" charset="0"/>
                <a:ea typeface="Calibri" panose="020F0502020204030204" pitchFamily="34" charset="0"/>
              </a:rPr>
              <a:t>ارتفاعا في </a:t>
            </a:r>
            <a:r>
              <a:rPr lang="ar-SA" sz="1000" dirty="0" smtClean="0">
                <a:latin typeface="Calibri" panose="020F0502020204030204" pitchFamily="34" charset="0"/>
                <a:ea typeface="Calibri" panose="020F0502020204030204" pitchFamily="34" charset="0"/>
              </a:rPr>
              <a:t>الإصابات بالفيروس، </a:t>
            </a:r>
            <a:r>
              <a:rPr lang="ar-SA" sz="1000" dirty="0">
                <a:latin typeface="Calibri" panose="020F0502020204030204" pitchFamily="34" charset="0"/>
                <a:ea typeface="Calibri" panose="020F0502020204030204" pitchFamily="34" charset="0"/>
              </a:rPr>
              <a:t>كما أنها تسعى للحد من السفر مع اقترابها من أكثر مواسم السفر ازدحاما.</a:t>
            </a:r>
            <a:endParaRPr lang="en-US" sz="10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14" name="TextBox 13"/>
          <p:cNvSpPr txBox="1"/>
          <p:nvPr/>
        </p:nvSpPr>
        <p:spPr>
          <a:xfrm>
            <a:off x="167306" y="1184716"/>
            <a:ext cx="6576394" cy="184666"/>
          </a:xfrm>
          <a:prstGeom prst="rect">
            <a:avLst/>
          </a:prstGeom>
          <a:solidFill>
            <a:srgbClr val="963634"/>
          </a:solidFill>
        </p:spPr>
        <p:txBody>
          <a:bodyPr wrap="square" lIns="0" tIns="0" rIns="0" bIns="0" rtlCol="0">
            <a:spAutoFit/>
          </a:bodyPr>
          <a:lstStyle/>
          <a:p>
            <a:pPr algn="ctr"/>
            <a:r>
              <a:rPr lang="ar-SA" sz="1200" b="1" dirty="0" smtClean="0">
                <a:solidFill>
                  <a:schemeClr val="bg1"/>
                </a:solidFill>
                <a:cs typeface="+mj-cs"/>
              </a:rPr>
              <a:t>تابع مل</a:t>
            </a:r>
            <a:r>
              <a:rPr lang="ar-KW" sz="1200" b="1" dirty="0" smtClean="0">
                <a:solidFill>
                  <a:schemeClr val="bg1"/>
                </a:solidFill>
                <a:cs typeface="+mj-cs"/>
              </a:rPr>
              <a:t>خص أداء السوق خلال الأسبوع </a:t>
            </a:r>
            <a:endParaRPr lang="en-US" sz="1200" b="1" dirty="0" smtClean="0">
              <a:solidFill>
                <a:schemeClr val="bg1"/>
              </a:solidFill>
              <a:cs typeface="+mj-cs"/>
            </a:endParaRPr>
          </a:p>
        </p:txBody>
      </p:sp>
    </p:spTree>
    <p:extLst>
      <p:ext uri="{BB962C8B-B14F-4D97-AF65-F5344CB8AC3E}">
        <p14:creationId xmlns:p14="http://schemas.microsoft.com/office/powerpoint/2010/main" val="376490515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4301" y="114323"/>
            <a:ext cx="1714499" cy="72387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Title 1"/>
          <p:cNvSpPr txBox="1">
            <a:spLocks/>
          </p:cNvSpPr>
          <p:nvPr/>
        </p:nvSpPr>
        <p:spPr>
          <a:xfrm>
            <a:off x="4343400" y="862586"/>
            <a:ext cx="2456363" cy="256028"/>
          </a:xfrm>
          <a:prstGeom prst="rect">
            <a:avLst/>
          </a:prstGeom>
        </p:spPr>
        <p:txBody>
          <a:bodyPr>
            <a:normAutofit fontScale="82500" lnSpcReduction="20000"/>
          </a:bodyPr>
          <a:lstStyle>
            <a:lvl1pPr algn="l" defTabSz="685857" rtl="0" eaLnBrk="1" latinLnBrk="0" hangingPunct="1">
              <a:lnSpc>
                <a:spcPct val="90000"/>
              </a:lnSpc>
              <a:spcBef>
                <a:spcPct val="0"/>
              </a:spcBef>
              <a:buNone/>
              <a:defRPr sz="3300" kern="1200">
                <a:solidFill>
                  <a:schemeClr val="tx1"/>
                </a:solidFill>
                <a:latin typeface="+mj-lt"/>
                <a:ea typeface="+mj-ea"/>
                <a:cs typeface="+mj-cs"/>
              </a:defRPr>
            </a:lvl1pPr>
          </a:lstStyle>
          <a:p>
            <a:pPr algn="r"/>
            <a:r>
              <a:rPr lang="ar-SA" sz="1800" dirty="0" smtClean="0"/>
              <a:t>مؤشرات قطاعات </a:t>
            </a:r>
            <a:r>
              <a:rPr lang="ar-KW" sz="1800" dirty="0" smtClean="0"/>
              <a:t>بورصة </a:t>
            </a:r>
            <a:r>
              <a:rPr lang="ar-SA" sz="1800" dirty="0" smtClean="0"/>
              <a:t>الكويت</a:t>
            </a:r>
            <a:endParaRPr lang="en-GB" sz="1800" dirty="0"/>
          </a:p>
        </p:txBody>
      </p:sp>
      <p:cxnSp>
        <p:nvCxnSpPr>
          <p:cNvPr id="4" name="Straight Connector 3"/>
          <p:cNvCxnSpPr/>
          <p:nvPr/>
        </p:nvCxnSpPr>
        <p:spPr>
          <a:xfrm>
            <a:off x="0" y="1143000"/>
            <a:ext cx="6858000" cy="0"/>
          </a:xfrm>
          <a:prstGeom prst="line">
            <a:avLst/>
          </a:prstGeom>
        </p:spPr>
        <p:style>
          <a:lnRef idx="1">
            <a:schemeClr val="dk1"/>
          </a:lnRef>
          <a:fillRef idx="0">
            <a:schemeClr val="dk1"/>
          </a:fillRef>
          <a:effectRef idx="0">
            <a:schemeClr val="dk1"/>
          </a:effectRef>
          <a:fontRef idx="minor">
            <a:schemeClr val="tx1"/>
          </a:fontRef>
        </p:style>
      </p:cxnSp>
      <p:sp>
        <p:nvSpPr>
          <p:cNvPr id="9" name="Slide Number Placeholder 8"/>
          <p:cNvSpPr>
            <a:spLocks noGrp="1"/>
          </p:cNvSpPr>
          <p:nvPr>
            <p:ph type="sldNum" sz="quarter" idx="12"/>
          </p:nvPr>
        </p:nvSpPr>
        <p:spPr/>
        <p:txBody>
          <a:bodyPr/>
          <a:lstStyle/>
          <a:p>
            <a:fld id="{87137B89-8CE1-40D6-81D6-7E13319A8EB3}" type="slidenum">
              <a:rPr lang="en-US" smtClean="0"/>
              <a:t>3</a:t>
            </a:fld>
            <a:endParaRPr lang="en-US" dirty="0"/>
          </a:p>
        </p:txBody>
      </p:sp>
      <p:sp>
        <p:nvSpPr>
          <p:cNvPr id="12" name="Rectangle 11"/>
          <p:cNvSpPr/>
          <p:nvPr/>
        </p:nvSpPr>
        <p:spPr>
          <a:xfrm>
            <a:off x="5016137" y="1161738"/>
            <a:ext cx="1727563" cy="4272412"/>
          </a:xfrm>
          <a:prstGeom prst="rect">
            <a:avLst/>
          </a:prstGeom>
          <a:solidFill>
            <a:schemeClr val="bg1">
              <a:lumMod val="95000"/>
            </a:schemeClr>
          </a:solidFill>
          <a:ln w="15875" cap="flat" cmpd="sng" algn="ctr">
            <a:noFill/>
            <a:prstDash val="sysDash"/>
          </a:ln>
          <a:effectLst/>
        </p:spPr>
        <p:txBody>
          <a:bodyPr numCol="1" rtlCol="0" anchor="ctr"/>
          <a:lstStyle/>
          <a:p>
            <a:pPr marL="171450" lvl="2" indent="-171450" algn="justLow" rtl="1">
              <a:buClr>
                <a:prstClr val="black"/>
              </a:buClr>
              <a:buFont typeface="Arial" panose="020B0604020202020204" pitchFamily="34" charset="0"/>
              <a:buChar char="•"/>
              <a:defRPr/>
            </a:pPr>
            <a:r>
              <a:rPr lang="ar-SA" sz="1000" dirty="0"/>
              <a:t>أ</a:t>
            </a:r>
            <a:r>
              <a:rPr lang="ar-SA" sz="1000" dirty="0" smtClean="0"/>
              <a:t>غ</a:t>
            </a:r>
            <a:r>
              <a:rPr lang="ar-KW" sz="1000" dirty="0" smtClean="0"/>
              <a:t>لقت</a:t>
            </a:r>
            <a:r>
              <a:rPr lang="ar-SA" sz="1000" dirty="0" smtClean="0"/>
              <a:t> </a:t>
            </a:r>
            <a:r>
              <a:rPr lang="ar-KW" sz="1000" dirty="0" smtClean="0"/>
              <a:t>مؤشرات</a:t>
            </a:r>
            <a:r>
              <a:rPr lang="ar-SA" sz="1000" dirty="0" smtClean="0"/>
              <a:t> </a:t>
            </a:r>
            <a:r>
              <a:rPr lang="ar-SA" sz="1000" dirty="0"/>
              <a:t>قطاعات السوق </a:t>
            </a:r>
            <a:r>
              <a:rPr lang="ar-KW" sz="1000" dirty="0" smtClean="0"/>
              <a:t>على</a:t>
            </a:r>
            <a:r>
              <a:rPr lang="ar-SA" sz="1000" dirty="0" smtClean="0"/>
              <a:t> تباين خلال </a:t>
            </a:r>
            <a:r>
              <a:rPr lang="ar-KW" sz="1000" dirty="0" smtClean="0"/>
              <a:t>تداولات الأسبوع </a:t>
            </a:r>
            <a:r>
              <a:rPr lang="ar-KW" sz="1000" dirty="0"/>
              <a:t>مقارنة مع </a:t>
            </a:r>
            <a:r>
              <a:rPr lang="ar-KW" sz="1000" dirty="0" smtClean="0"/>
              <a:t>الأسبوع الماضي</a:t>
            </a:r>
            <a:r>
              <a:rPr lang="ar-SA" sz="1000" dirty="0" smtClean="0"/>
              <a:t>، حيث جاء في صدارة الرابحين قطاع</a:t>
            </a:r>
            <a:r>
              <a:rPr lang="ar-SA" sz="1000" dirty="0"/>
              <a:t> </a:t>
            </a:r>
            <a:r>
              <a:rPr lang="ar-SA" sz="1000" dirty="0" smtClean="0"/>
              <a:t>الخدمات المالية بنسبة 2.1%، تلاه قطاع البنوك بنسبة 1.6%، </a:t>
            </a:r>
            <a:r>
              <a:rPr lang="ar-SA" sz="1000" dirty="0" smtClean="0"/>
              <a:t>في </a:t>
            </a:r>
            <a:r>
              <a:rPr lang="ar-SA" sz="1000" dirty="0" smtClean="0"/>
              <a:t>حين تصدر الخاسرين قطاع النفط والغاز بنسبة 2.3%، ثم قطاع الرعاية الصحية بنسبة 1%.</a:t>
            </a:r>
          </a:p>
          <a:p>
            <a:pPr marL="0" lvl="2" algn="justLow" rtl="1">
              <a:buClr>
                <a:prstClr val="black"/>
              </a:buClr>
              <a:defRPr/>
            </a:pPr>
            <a:endParaRPr lang="ar-KW" sz="1000" dirty="0"/>
          </a:p>
          <a:p>
            <a:pPr marL="171450" lvl="2" indent="-171450" algn="justLow" rtl="1">
              <a:buClr>
                <a:prstClr val="black"/>
              </a:buClr>
              <a:buFont typeface="Arial" panose="020B0604020202020204" pitchFamily="34" charset="0"/>
              <a:buChar char="•"/>
              <a:defRPr/>
            </a:pPr>
            <a:r>
              <a:rPr lang="ar-KW" sz="1000" dirty="0"/>
              <a:t>خلال </a:t>
            </a:r>
            <a:r>
              <a:rPr lang="ar-KW" sz="1000" dirty="0" smtClean="0"/>
              <a:t>تداولات الأسبوع ا</a:t>
            </a:r>
            <a:r>
              <a:rPr lang="ar-SA" sz="1000" dirty="0"/>
              <a:t>حتل </a:t>
            </a:r>
            <a:r>
              <a:rPr lang="ar-SA" sz="1000" dirty="0" smtClean="0"/>
              <a:t>قطاع</a:t>
            </a:r>
            <a:r>
              <a:rPr lang="ar-KW" sz="1000" dirty="0" smtClean="0"/>
              <a:t> البنوك</a:t>
            </a:r>
            <a:r>
              <a:rPr lang="ar-SA" sz="1000" dirty="0" smtClean="0"/>
              <a:t> وقطاع </a:t>
            </a:r>
            <a:r>
              <a:rPr lang="ar-SA" sz="1000" dirty="0"/>
              <a:t>الخدمات المالية</a:t>
            </a:r>
            <a:r>
              <a:rPr lang="ar-KW" sz="1000" dirty="0" smtClean="0"/>
              <a:t> </a:t>
            </a:r>
            <a:r>
              <a:rPr lang="ar-KW" sz="1000" dirty="0"/>
              <a:t>وقطاع</a:t>
            </a:r>
            <a:r>
              <a:rPr lang="ar-SA" sz="1000" dirty="0"/>
              <a:t> </a:t>
            </a:r>
            <a:r>
              <a:rPr lang="ar-SA" sz="1000" dirty="0" smtClean="0"/>
              <a:t>الصناعة </a:t>
            </a:r>
            <a:r>
              <a:rPr lang="ar-KW" sz="1000" dirty="0" smtClean="0"/>
              <a:t>المر</a:t>
            </a:r>
            <a:r>
              <a:rPr lang="ar-SA" sz="1000" dirty="0"/>
              <a:t>اتب الأولى</a:t>
            </a:r>
            <a:r>
              <a:rPr lang="ar-KW" sz="1000" dirty="0"/>
              <a:t> </a:t>
            </a:r>
            <a:r>
              <a:rPr lang="ar-SA" sz="1000" dirty="0"/>
              <a:t>من </a:t>
            </a:r>
            <a:r>
              <a:rPr lang="ar-KW" sz="1000" dirty="0"/>
              <a:t>حيث </a:t>
            </a:r>
            <a:r>
              <a:rPr lang="ar-SA" sz="1000" dirty="0"/>
              <a:t>إجمالي</a:t>
            </a:r>
            <a:r>
              <a:rPr lang="ar-KW" sz="1000" dirty="0"/>
              <a:t> القيمة المتداولة بنسبة </a:t>
            </a:r>
            <a:r>
              <a:rPr lang="ar-SA" sz="1000" dirty="0" smtClean="0"/>
              <a:t>42.9</a:t>
            </a:r>
            <a:r>
              <a:rPr lang="ar-KW" sz="1000" dirty="0" smtClean="0"/>
              <a:t>%</a:t>
            </a:r>
            <a:r>
              <a:rPr lang="ar-SA" sz="1000" dirty="0" smtClean="0"/>
              <a:t>، 27.7% </a:t>
            </a:r>
            <a:r>
              <a:rPr lang="ar-SA" sz="1000" dirty="0" smtClean="0"/>
              <a:t>و11.7</a:t>
            </a:r>
            <a:r>
              <a:rPr lang="ar-SA" sz="1000" dirty="0" smtClean="0"/>
              <a:t>% </a:t>
            </a:r>
            <a:r>
              <a:rPr lang="ar-KW" sz="1000" dirty="0" smtClean="0"/>
              <a:t>على </a:t>
            </a:r>
            <a:r>
              <a:rPr lang="ar-KW" sz="1000" dirty="0"/>
              <a:t>التوالي.</a:t>
            </a:r>
          </a:p>
          <a:p>
            <a:pPr marL="171450" lvl="2" indent="-171450" algn="justLow" rtl="1">
              <a:buClr>
                <a:prstClr val="black"/>
              </a:buClr>
              <a:buFont typeface="Arial" panose="020B0604020202020204" pitchFamily="34" charset="0"/>
              <a:buChar char="•"/>
              <a:defRPr/>
            </a:pPr>
            <a:endParaRPr lang="ar-KW" sz="1000" dirty="0"/>
          </a:p>
          <a:p>
            <a:pPr marL="171450" lvl="2" indent="-171450" algn="justLow" rtl="1">
              <a:buClr>
                <a:prstClr val="black"/>
              </a:buClr>
              <a:buFont typeface="Arial" panose="020B0604020202020204" pitchFamily="34" charset="0"/>
              <a:buChar char="•"/>
              <a:defRPr/>
            </a:pPr>
            <a:r>
              <a:rPr lang="ar-KW" sz="1000" dirty="0" smtClean="0"/>
              <a:t>خلال </a:t>
            </a:r>
            <a:r>
              <a:rPr lang="ar-KW" sz="1000" dirty="0"/>
              <a:t>تداولات الأسبوع ا</a:t>
            </a:r>
            <a:r>
              <a:rPr lang="ar-SA" sz="1000" dirty="0"/>
              <a:t>حتل قطاع</a:t>
            </a:r>
            <a:r>
              <a:rPr lang="ar-KW" sz="1000" dirty="0"/>
              <a:t> </a:t>
            </a:r>
            <a:r>
              <a:rPr lang="ar-SA" sz="1000" dirty="0"/>
              <a:t>الخدمات المالية </a:t>
            </a:r>
            <a:r>
              <a:rPr lang="ar-SA" sz="1000" dirty="0" smtClean="0"/>
              <a:t>وقطاع البنوك </a:t>
            </a:r>
            <a:r>
              <a:rPr lang="ar-KW" sz="1000" dirty="0" smtClean="0"/>
              <a:t>وقطاع </a:t>
            </a:r>
            <a:r>
              <a:rPr lang="ar-SA" sz="1000" dirty="0" smtClean="0"/>
              <a:t>العقار </a:t>
            </a:r>
            <a:r>
              <a:rPr lang="ar-KW" sz="1000" dirty="0" smtClean="0"/>
              <a:t>المر</a:t>
            </a:r>
            <a:r>
              <a:rPr lang="ar-SA" sz="1000" dirty="0"/>
              <a:t>اتب الأولى</a:t>
            </a:r>
            <a:r>
              <a:rPr lang="ar-KW" sz="1000" dirty="0"/>
              <a:t> </a:t>
            </a:r>
            <a:r>
              <a:rPr lang="ar-SA" sz="1000" dirty="0"/>
              <a:t>من </a:t>
            </a:r>
            <a:r>
              <a:rPr lang="ar-KW" sz="1000" dirty="0"/>
              <a:t>حيث </a:t>
            </a:r>
            <a:r>
              <a:rPr lang="ar-SA" sz="1000" dirty="0"/>
              <a:t>إجمالي</a:t>
            </a:r>
            <a:r>
              <a:rPr lang="ar-KW" sz="1000" dirty="0"/>
              <a:t> الكمية المتداولة بنسبة </a:t>
            </a:r>
            <a:r>
              <a:rPr lang="ar-SA" sz="1000" dirty="0" smtClean="0"/>
              <a:t>52.5</a:t>
            </a:r>
            <a:r>
              <a:rPr lang="ar-KW" sz="1000" dirty="0" smtClean="0"/>
              <a:t>%</a:t>
            </a:r>
            <a:r>
              <a:rPr lang="ar-SA" sz="1000" dirty="0" smtClean="0"/>
              <a:t>،</a:t>
            </a:r>
            <a:r>
              <a:rPr lang="ar-KW" sz="1000" dirty="0" smtClean="0"/>
              <a:t> </a:t>
            </a:r>
            <a:r>
              <a:rPr lang="ar-SA" sz="1000" dirty="0" smtClean="0"/>
              <a:t>13.6</a:t>
            </a:r>
            <a:r>
              <a:rPr lang="ar-KW" sz="1000" dirty="0" smtClean="0"/>
              <a:t>%</a:t>
            </a:r>
            <a:r>
              <a:rPr lang="ar-SA" sz="1000" dirty="0" smtClean="0"/>
              <a:t> </a:t>
            </a:r>
            <a:r>
              <a:rPr lang="ar-KW" sz="1000" dirty="0" smtClean="0"/>
              <a:t>و</a:t>
            </a:r>
            <a:r>
              <a:rPr lang="ar-SA" sz="1000" dirty="0" smtClean="0"/>
              <a:t>13.4</a:t>
            </a:r>
            <a:r>
              <a:rPr lang="ar-SA" sz="1000" dirty="0" smtClean="0"/>
              <a:t>%</a:t>
            </a:r>
            <a:r>
              <a:rPr lang="ar-KW" sz="1000" dirty="0" smtClean="0"/>
              <a:t> على </a:t>
            </a:r>
            <a:r>
              <a:rPr lang="ar-KW" sz="1000" dirty="0"/>
              <a:t>التوالي.</a:t>
            </a:r>
          </a:p>
        </p:txBody>
      </p:sp>
      <p:sp>
        <p:nvSpPr>
          <p:cNvPr id="21" name="TextBox 20"/>
          <p:cNvSpPr txBox="1"/>
          <p:nvPr/>
        </p:nvSpPr>
        <p:spPr>
          <a:xfrm>
            <a:off x="3647928" y="5574010"/>
            <a:ext cx="3088481" cy="184666"/>
          </a:xfrm>
          <a:prstGeom prst="rect">
            <a:avLst/>
          </a:prstGeom>
          <a:solidFill>
            <a:srgbClr val="963634"/>
          </a:solidFill>
        </p:spPr>
        <p:txBody>
          <a:bodyPr wrap="square" lIns="0" tIns="0" rIns="0" bIns="0" rtlCol="0">
            <a:spAutoFit/>
          </a:bodyPr>
          <a:lstStyle/>
          <a:p>
            <a:pPr algn="ctr"/>
            <a:r>
              <a:rPr lang="ar-KW" sz="1200" b="1" dirty="0" smtClean="0">
                <a:solidFill>
                  <a:schemeClr val="bg1"/>
                </a:solidFill>
                <a:cs typeface="+mj-cs"/>
              </a:rPr>
              <a:t>مساهمة القطاعات من حيث قيمة </a:t>
            </a:r>
            <a:r>
              <a:rPr lang="ar-SA" sz="1200" b="1" dirty="0" smtClean="0">
                <a:solidFill>
                  <a:schemeClr val="bg1"/>
                </a:solidFill>
                <a:cs typeface="+mj-cs"/>
              </a:rPr>
              <a:t>الأسهم المتداولة</a:t>
            </a:r>
            <a:endParaRPr lang="en-US" sz="1200" b="1" dirty="0" smtClean="0">
              <a:solidFill>
                <a:schemeClr val="bg1"/>
              </a:solidFill>
              <a:cs typeface="+mj-cs"/>
            </a:endParaRPr>
          </a:p>
        </p:txBody>
      </p:sp>
      <p:sp>
        <p:nvSpPr>
          <p:cNvPr id="22" name="TextBox 21"/>
          <p:cNvSpPr txBox="1"/>
          <p:nvPr/>
        </p:nvSpPr>
        <p:spPr>
          <a:xfrm>
            <a:off x="174443" y="5573748"/>
            <a:ext cx="3018200" cy="184666"/>
          </a:xfrm>
          <a:prstGeom prst="rect">
            <a:avLst/>
          </a:prstGeom>
          <a:solidFill>
            <a:srgbClr val="963634"/>
          </a:solidFill>
        </p:spPr>
        <p:txBody>
          <a:bodyPr wrap="square" lIns="0" tIns="0" rIns="0" bIns="0" rtlCol="0">
            <a:spAutoFit/>
          </a:bodyPr>
          <a:lstStyle/>
          <a:p>
            <a:pPr algn="ctr"/>
            <a:r>
              <a:rPr lang="ar-KW" sz="1200" b="1" dirty="0">
                <a:solidFill>
                  <a:schemeClr val="bg1"/>
                </a:solidFill>
              </a:rPr>
              <a:t>مساهمة القطاعات من حيث </a:t>
            </a:r>
            <a:r>
              <a:rPr lang="ar-KW" sz="1200" b="1" dirty="0" smtClean="0">
                <a:solidFill>
                  <a:schemeClr val="bg1"/>
                </a:solidFill>
              </a:rPr>
              <a:t>كمية </a:t>
            </a:r>
            <a:r>
              <a:rPr lang="ar-SA" sz="1200" b="1" dirty="0">
                <a:solidFill>
                  <a:schemeClr val="bg1"/>
                </a:solidFill>
              </a:rPr>
              <a:t>الأسهم المتداولة</a:t>
            </a:r>
            <a:endParaRPr lang="en-US" sz="1200" b="1" dirty="0">
              <a:solidFill>
                <a:schemeClr val="bg1"/>
              </a:solidFill>
            </a:endParaRPr>
          </a:p>
        </p:txBody>
      </p:sp>
      <p:graphicFrame>
        <p:nvGraphicFramePr>
          <p:cNvPr id="7" name="Object 6"/>
          <p:cNvGraphicFramePr>
            <a:graphicFrameLocks noChangeAspect="1"/>
          </p:cNvGraphicFramePr>
          <p:nvPr>
            <p:extLst>
              <p:ext uri="{D42A27DB-BD31-4B8C-83A1-F6EECF244321}">
                <p14:modId xmlns:p14="http://schemas.microsoft.com/office/powerpoint/2010/main" val="1234973917"/>
              </p:ext>
            </p:extLst>
          </p:nvPr>
        </p:nvGraphicFramePr>
        <p:xfrm>
          <a:off x="3502671" y="5762625"/>
          <a:ext cx="3233738" cy="2743200"/>
        </p:xfrm>
        <a:graphic>
          <a:graphicData uri="http://schemas.openxmlformats.org/presentationml/2006/ole">
            <mc:AlternateContent xmlns:mc="http://schemas.openxmlformats.org/markup-compatibility/2006">
              <mc:Choice xmlns:v="urn:schemas-microsoft-com:vml" Requires="v">
                <p:oleObj spid="_x0000_s138792" name="Worksheet" r:id="rId5" imgW="4572000" imgH="2743200" progId="Excel.Sheet.12">
                  <p:link updateAutomatic="1"/>
                </p:oleObj>
              </mc:Choice>
              <mc:Fallback>
                <p:oleObj name="Worksheet" r:id="rId5" imgW="4572000" imgH="2743200" progId="Excel.Sheet.12">
                  <p:link updateAutomatic="1"/>
                  <p:pic>
                    <p:nvPicPr>
                      <p:cNvPr id="0" name=""/>
                      <p:cNvPicPr/>
                      <p:nvPr/>
                    </p:nvPicPr>
                    <p:blipFill>
                      <a:blip r:embed="rId6"/>
                      <a:stretch>
                        <a:fillRect/>
                      </a:stretch>
                    </p:blipFill>
                    <p:spPr>
                      <a:xfrm>
                        <a:off x="3502671" y="5762625"/>
                        <a:ext cx="3233738" cy="2743200"/>
                      </a:xfrm>
                      <a:prstGeom prst="rect">
                        <a:avLst/>
                      </a:prstGeom>
                    </p:spPr>
                  </p:pic>
                </p:oleObj>
              </mc:Fallback>
            </mc:AlternateContent>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947057856"/>
              </p:ext>
            </p:extLst>
          </p:nvPr>
        </p:nvGraphicFramePr>
        <p:xfrm>
          <a:off x="177800" y="5762625"/>
          <a:ext cx="3154363" cy="2743200"/>
        </p:xfrm>
        <a:graphic>
          <a:graphicData uri="http://schemas.openxmlformats.org/presentationml/2006/ole">
            <mc:AlternateContent xmlns:mc="http://schemas.openxmlformats.org/markup-compatibility/2006">
              <mc:Choice xmlns:v="urn:schemas-microsoft-com:vml" Requires="v">
                <p:oleObj spid="_x0000_s138793" name="Worksheet" r:id="rId7" imgW="4572000" imgH="2743200" progId="Excel.Sheet.12">
                  <p:link updateAutomatic="1"/>
                </p:oleObj>
              </mc:Choice>
              <mc:Fallback>
                <p:oleObj name="Worksheet" r:id="rId7" imgW="4572000" imgH="2743200" progId="Excel.Sheet.12">
                  <p:link updateAutomatic="1"/>
                  <p:pic>
                    <p:nvPicPr>
                      <p:cNvPr id="0" name=""/>
                      <p:cNvPicPr/>
                      <p:nvPr/>
                    </p:nvPicPr>
                    <p:blipFill>
                      <a:blip r:embed="rId8"/>
                      <a:stretch>
                        <a:fillRect/>
                      </a:stretch>
                    </p:blipFill>
                    <p:spPr>
                      <a:xfrm>
                        <a:off x="177800" y="5762625"/>
                        <a:ext cx="3154363" cy="2743200"/>
                      </a:xfrm>
                      <a:prstGeom prst="rect">
                        <a:avLst/>
                      </a:prstGeom>
                    </p:spPr>
                  </p:pic>
                </p:oleObj>
              </mc:Fallback>
            </mc:AlternateContent>
          </a:graphicData>
        </a:graphic>
      </p:graphicFrame>
      <p:graphicFrame>
        <p:nvGraphicFramePr>
          <p:cNvPr id="5" name="Object 4"/>
          <p:cNvGraphicFramePr>
            <a:graphicFrameLocks noChangeAspect="1"/>
          </p:cNvGraphicFramePr>
          <p:nvPr>
            <p:extLst>
              <p:ext uri="{D42A27DB-BD31-4B8C-83A1-F6EECF244321}">
                <p14:modId xmlns:p14="http://schemas.microsoft.com/office/powerpoint/2010/main" val="3226686422"/>
              </p:ext>
            </p:extLst>
          </p:nvPr>
        </p:nvGraphicFramePr>
        <p:xfrm>
          <a:off x="500063" y="1258474"/>
          <a:ext cx="4410075" cy="3067050"/>
        </p:xfrm>
        <a:graphic>
          <a:graphicData uri="http://schemas.openxmlformats.org/presentationml/2006/ole">
            <mc:AlternateContent xmlns:mc="http://schemas.openxmlformats.org/markup-compatibility/2006">
              <mc:Choice xmlns:v="urn:schemas-microsoft-com:vml" Requires="v">
                <p:oleObj spid="_x0000_s138794" name="Worksheet" r:id="rId9" imgW="4410038" imgH="3066984" progId="Excel.Sheet.12">
                  <p:link updateAutomatic="1"/>
                </p:oleObj>
              </mc:Choice>
              <mc:Fallback>
                <p:oleObj name="Worksheet" r:id="rId9" imgW="4410038" imgH="3066984" progId="Excel.Sheet.12">
                  <p:link updateAutomatic="1"/>
                  <p:pic>
                    <p:nvPicPr>
                      <p:cNvPr id="0" name=""/>
                      <p:cNvPicPr/>
                      <p:nvPr/>
                    </p:nvPicPr>
                    <p:blipFill>
                      <a:blip r:embed="rId10"/>
                      <a:stretch>
                        <a:fillRect/>
                      </a:stretch>
                    </p:blipFill>
                    <p:spPr>
                      <a:xfrm>
                        <a:off x="500063" y="1258474"/>
                        <a:ext cx="4410075" cy="3067050"/>
                      </a:xfrm>
                      <a:prstGeom prst="rect">
                        <a:avLst/>
                      </a:prstGeom>
                    </p:spPr>
                  </p:pic>
                </p:oleObj>
              </mc:Fallback>
            </mc:AlternateContent>
          </a:graphicData>
        </a:graphic>
      </p:graphicFrame>
    </p:spTree>
    <p:extLst>
      <p:ext uri="{BB962C8B-B14F-4D97-AF65-F5344CB8AC3E}">
        <p14:creationId xmlns:p14="http://schemas.microsoft.com/office/powerpoint/2010/main" val="96618724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4301" y="114323"/>
            <a:ext cx="1714499" cy="72387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Rectangle 2"/>
          <p:cNvSpPr/>
          <p:nvPr/>
        </p:nvSpPr>
        <p:spPr>
          <a:xfrm>
            <a:off x="5465903" y="838200"/>
            <a:ext cx="1338828" cy="263085"/>
          </a:xfrm>
          <a:prstGeom prst="rect">
            <a:avLst/>
          </a:prstGeom>
        </p:spPr>
        <p:txBody>
          <a:bodyPr wrap="none">
            <a:spAutoFit/>
          </a:bodyPr>
          <a:lstStyle/>
          <a:p>
            <a:pPr algn="r" defTabSz="685857">
              <a:lnSpc>
                <a:spcPct val="70000"/>
              </a:lnSpc>
              <a:spcBef>
                <a:spcPct val="0"/>
              </a:spcBef>
              <a:defRPr/>
            </a:pPr>
            <a:r>
              <a:rPr lang="ar-KW" sz="1500" dirty="0" smtClean="0">
                <a:latin typeface="+mj-lt"/>
                <a:ea typeface="+mj-ea"/>
                <a:cs typeface="+mj-cs"/>
              </a:rPr>
              <a:t>نشاط السوق الأول </a:t>
            </a:r>
            <a:endParaRPr lang="en-US" sz="1500" dirty="0">
              <a:latin typeface="+mj-lt"/>
              <a:ea typeface="+mj-ea"/>
              <a:cs typeface="+mj-cs"/>
            </a:endParaRPr>
          </a:p>
        </p:txBody>
      </p:sp>
      <p:cxnSp>
        <p:nvCxnSpPr>
          <p:cNvPr id="4" name="Straight Connector 3"/>
          <p:cNvCxnSpPr/>
          <p:nvPr/>
        </p:nvCxnSpPr>
        <p:spPr>
          <a:xfrm>
            <a:off x="9521" y="1143000"/>
            <a:ext cx="6858000" cy="0"/>
          </a:xfrm>
          <a:prstGeom prst="line">
            <a:avLst/>
          </a:prstGeom>
          <a:noFill/>
          <a:ln w="9525" cap="flat" cmpd="sng" algn="ctr">
            <a:solidFill>
              <a:sysClr val="windowText" lastClr="000000">
                <a:shade val="95000"/>
                <a:satMod val="105000"/>
              </a:sysClr>
            </a:solidFill>
            <a:prstDash val="solid"/>
          </a:ln>
          <a:effectLst/>
        </p:spPr>
      </p:cxnSp>
      <p:sp>
        <p:nvSpPr>
          <p:cNvPr id="10" name="Slide Number Placeholder 9"/>
          <p:cNvSpPr>
            <a:spLocks noGrp="1"/>
          </p:cNvSpPr>
          <p:nvPr>
            <p:ph type="sldNum" sz="quarter" idx="12"/>
          </p:nvPr>
        </p:nvSpPr>
        <p:spPr/>
        <p:txBody>
          <a:bodyPr/>
          <a:lstStyle/>
          <a:p>
            <a:fld id="{87137B89-8CE1-40D6-81D6-7E13319A8EB3}" type="slidenum">
              <a:rPr lang="en-US" smtClean="0"/>
              <a:t>4</a:t>
            </a:fld>
            <a:endParaRPr lang="en-US" dirty="0"/>
          </a:p>
        </p:txBody>
      </p:sp>
      <p:sp>
        <p:nvSpPr>
          <p:cNvPr id="16" name="Rectangle 15"/>
          <p:cNvSpPr/>
          <p:nvPr/>
        </p:nvSpPr>
        <p:spPr>
          <a:xfrm>
            <a:off x="4101736" y="5281916"/>
            <a:ext cx="2641964" cy="3060895"/>
          </a:xfrm>
          <a:prstGeom prst="rect">
            <a:avLst/>
          </a:prstGeom>
          <a:solidFill>
            <a:schemeClr val="bg1">
              <a:lumMod val="95000"/>
            </a:schemeClr>
          </a:solidFill>
          <a:ln w="15875" cap="flat" cmpd="sng" algn="ctr">
            <a:noFill/>
            <a:prstDash val="sysDash"/>
          </a:ln>
          <a:effectLst/>
        </p:spPr>
        <p:txBody>
          <a:bodyPr numCol="1" rtlCol="0" anchor="ctr"/>
          <a:lstStyle/>
          <a:p>
            <a:pPr marL="0" lvl="2" algn="justLow" rtl="1">
              <a:buClr>
                <a:prstClr val="black"/>
              </a:buClr>
              <a:defRPr/>
            </a:pPr>
            <a:endParaRPr lang="ar-SA" sz="1000" dirty="0"/>
          </a:p>
          <a:p>
            <a:pPr marL="171450" lvl="2" indent="-171450" algn="justLow" rtl="1">
              <a:buClr>
                <a:prstClr val="black"/>
              </a:buClr>
              <a:buFont typeface="Arial" panose="020B0604020202020204" pitchFamily="34" charset="0"/>
              <a:buChar char="•"/>
              <a:defRPr/>
            </a:pPr>
            <a:r>
              <a:rPr lang="ar-KW" sz="1000" dirty="0"/>
              <a:t>في السوق الأول </a:t>
            </a:r>
            <a:r>
              <a:rPr lang="ar-SA" sz="1000" dirty="0" smtClean="0"/>
              <a:t>تصدر سهم</a:t>
            </a:r>
            <a:r>
              <a:rPr lang="ar-KW" sz="1000" dirty="0" smtClean="0"/>
              <a:t> </a:t>
            </a:r>
            <a:r>
              <a:rPr lang="ar-SA" sz="1000" dirty="0"/>
              <a:t>بنك الكويت الوطني قائمة الأسهم الأعلى تداولا من حيث قيمة </a:t>
            </a:r>
            <a:r>
              <a:rPr lang="ar-SA" sz="1000" dirty="0" smtClean="0"/>
              <a:t>الأسهم </a:t>
            </a:r>
            <a:r>
              <a:rPr lang="ar-SA" sz="1000" dirty="0"/>
              <a:t>المتداولة خلال </a:t>
            </a:r>
            <a:r>
              <a:rPr lang="ar-KW" sz="1000" dirty="0"/>
              <a:t>تداولات الأسبوع </a:t>
            </a:r>
            <a:r>
              <a:rPr lang="ar-SA" sz="1000" dirty="0" smtClean="0"/>
              <a:t>بقيمة </a:t>
            </a:r>
            <a:r>
              <a:rPr lang="ar-SA" sz="1000" dirty="0"/>
              <a:t>تداول بلغت </a:t>
            </a:r>
            <a:r>
              <a:rPr lang="ar-SA" sz="1000" dirty="0" smtClean="0"/>
              <a:t>30.8</a:t>
            </a:r>
            <a:r>
              <a:rPr lang="ar-KW" sz="1000" dirty="0" smtClean="0"/>
              <a:t> </a:t>
            </a:r>
            <a:r>
              <a:rPr lang="ar-SA" sz="1000" dirty="0" smtClean="0"/>
              <a:t>مليون د.ك</a:t>
            </a:r>
            <a:r>
              <a:rPr lang="ar-KW" sz="1000" dirty="0" smtClean="0"/>
              <a:t>،</a:t>
            </a:r>
            <a:r>
              <a:rPr lang="ar-SA" sz="1000" dirty="0" smtClean="0"/>
              <a:t> </a:t>
            </a:r>
            <a:r>
              <a:rPr lang="ar-SA" sz="1000" dirty="0"/>
              <a:t>لينهي بذلك </a:t>
            </a:r>
            <a:r>
              <a:rPr lang="ar-KW" sz="1000" dirty="0"/>
              <a:t>تداولات الأسبوع </a:t>
            </a:r>
            <a:r>
              <a:rPr lang="ar-SA" sz="1000" dirty="0" smtClean="0"/>
              <a:t>عند 873 فلس مرتفعا بنسبة 2.2%</a:t>
            </a:r>
            <a:r>
              <a:rPr lang="ar-KW" sz="1000" dirty="0" smtClean="0"/>
              <a:t>،</a:t>
            </a:r>
            <a:r>
              <a:rPr lang="ar-SA" sz="1000" dirty="0" smtClean="0"/>
              <a:t> وجاء سهم بيت التمويل الكويتي بالمركز الثاني </a:t>
            </a:r>
            <a:r>
              <a:rPr lang="ar-SA" sz="1000" dirty="0"/>
              <a:t>بقيمة تداول بلغ</a:t>
            </a:r>
            <a:r>
              <a:rPr lang="ar-KW" sz="1000" dirty="0"/>
              <a:t>ت</a:t>
            </a:r>
            <a:r>
              <a:rPr lang="ar-SA" sz="1000" dirty="0"/>
              <a:t> </a:t>
            </a:r>
            <a:r>
              <a:rPr lang="ar-SA" sz="1000" dirty="0" smtClean="0"/>
              <a:t>28.7 مليون </a:t>
            </a:r>
            <a:r>
              <a:rPr lang="ar-SA" sz="1000" dirty="0"/>
              <a:t>د.ك لينهي بذلك </a:t>
            </a:r>
            <a:r>
              <a:rPr lang="ar-KW" sz="1000" dirty="0"/>
              <a:t>تداولات الأسبوع </a:t>
            </a:r>
            <a:r>
              <a:rPr lang="ar-SA" sz="1000" dirty="0" smtClean="0"/>
              <a:t>عند </a:t>
            </a:r>
            <a:r>
              <a:rPr lang="ar-SA" sz="1000" dirty="0"/>
              <a:t>سعر </a:t>
            </a:r>
            <a:r>
              <a:rPr lang="ar-SA" sz="1000" dirty="0" smtClean="0"/>
              <a:t>715 فلس مرتفعا بنسبة 1.4%، </a:t>
            </a:r>
            <a:r>
              <a:rPr lang="ar-KW" sz="1000" dirty="0" smtClean="0"/>
              <a:t>ثم </a:t>
            </a:r>
            <a:r>
              <a:rPr lang="ar-SA" sz="1000" dirty="0" smtClean="0"/>
              <a:t>جاء سهم</a:t>
            </a:r>
            <a:r>
              <a:rPr lang="ar-KW" sz="1000" dirty="0" smtClean="0"/>
              <a:t> </a:t>
            </a:r>
            <a:r>
              <a:rPr lang="ar-SA" sz="1000" dirty="0" smtClean="0"/>
              <a:t>شركة أجيليتي للمخازن العمومية بالمركز </a:t>
            </a:r>
            <a:r>
              <a:rPr lang="ar-KW" sz="1000" dirty="0" smtClean="0"/>
              <a:t>الثالث</a:t>
            </a:r>
            <a:r>
              <a:rPr lang="ar-SA" sz="1000" dirty="0" smtClean="0"/>
              <a:t> بقيمة </a:t>
            </a:r>
            <a:r>
              <a:rPr lang="ar-SA" sz="1000" dirty="0"/>
              <a:t>تداول </a:t>
            </a:r>
            <a:r>
              <a:rPr lang="ar-SA" sz="1000" dirty="0" smtClean="0"/>
              <a:t>بلغت 10.1 مليون </a:t>
            </a:r>
            <a:r>
              <a:rPr lang="ar-SA" sz="1000" dirty="0"/>
              <a:t>د.ك لينهي بذلك </a:t>
            </a:r>
            <a:r>
              <a:rPr lang="ar-KW" sz="1000" dirty="0"/>
              <a:t>تداولات الأسبوع </a:t>
            </a:r>
            <a:r>
              <a:rPr lang="ar-SA" sz="1000" dirty="0" smtClean="0"/>
              <a:t>عند </a:t>
            </a:r>
            <a:r>
              <a:rPr lang="ar-SA" sz="1000" dirty="0"/>
              <a:t>سعر </a:t>
            </a:r>
            <a:r>
              <a:rPr lang="ar-SA" sz="1000" dirty="0" smtClean="0"/>
              <a:t>749 فلس</a:t>
            </a:r>
            <a:r>
              <a:rPr lang="ar-SA" sz="1000" dirty="0"/>
              <a:t> </a:t>
            </a:r>
            <a:r>
              <a:rPr lang="ar-SA" sz="1000" dirty="0" smtClean="0"/>
              <a:t>مرتفعا بنسبة 1.2%.</a:t>
            </a:r>
            <a:endParaRPr lang="ar-KW" sz="1000" dirty="0"/>
          </a:p>
          <a:p>
            <a:pPr marL="0" lvl="2" algn="justLow" rtl="1">
              <a:buClr>
                <a:prstClr val="black"/>
              </a:buClr>
              <a:defRPr/>
            </a:pPr>
            <a:endParaRPr lang="ar-KW" sz="1000" dirty="0"/>
          </a:p>
          <a:p>
            <a:pPr marL="171450" lvl="2" indent="-171450" algn="justLow" rtl="1">
              <a:buClr>
                <a:prstClr val="black"/>
              </a:buClr>
              <a:buFont typeface="Arial" panose="020B0604020202020204" pitchFamily="34" charset="0"/>
              <a:buChar char="•"/>
              <a:defRPr/>
            </a:pPr>
            <a:endParaRPr lang="en-US" sz="1000" dirty="0"/>
          </a:p>
          <a:p>
            <a:pPr marL="171450" lvl="2" indent="-171450" algn="justLow" rtl="1">
              <a:buClr>
                <a:prstClr val="black"/>
              </a:buClr>
              <a:buFont typeface="Arial" panose="020B0604020202020204" pitchFamily="34" charset="0"/>
              <a:buChar char="•"/>
              <a:defRPr/>
            </a:pPr>
            <a:r>
              <a:rPr lang="ar-KW" sz="1000" dirty="0"/>
              <a:t>في السوق الأول </a:t>
            </a:r>
            <a:r>
              <a:rPr lang="ar-SA" sz="1000" dirty="0"/>
              <a:t>احتل</a:t>
            </a:r>
            <a:r>
              <a:rPr lang="ar-KW" sz="1000" dirty="0"/>
              <a:t> بنك الكويت الوطني المرتبة الأولى من حيث القيمة الرأسمالية بقيمة </a:t>
            </a:r>
            <a:r>
              <a:rPr lang="ar-SA" sz="1000" dirty="0" smtClean="0"/>
              <a:t>5,991</a:t>
            </a:r>
            <a:r>
              <a:rPr lang="ar-KW" sz="1000" dirty="0" smtClean="0"/>
              <a:t> </a:t>
            </a:r>
            <a:r>
              <a:rPr lang="ar-KW" sz="1000" dirty="0"/>
              <a:t>مليون </a:t>
            </a:r>
            <a:r>
              <a:rPr lang="ar-KW" sz="1000" dirty="0" smtClean="0"/>
              <a:t>د.ك</a:t>
            </a:r>
            <a:r>
              <a:rPr lang="ar-SA" sz="1000" dirty="0" smtClean="0"/>
              <a:t>،</a:t>
            </a:r>
            <a:r>
              <a:rPr lang="ar-KW" sz="1000" dirty="0" smtClean="0"/>
              <a:t> </a:t>
            </a:r>
            <a:r>
              <a:rPr lang="ar-KW" sz="1000" dirty="0"/>
              <a:t>ثم حل بيت التمويل الكويتي بالمرتبة الثانية بقيمة رأسمالية بلغت </a:t>
            </a:r>
            <a:r>
              <a:rPr lang="ar-SA" sz="1000" dirty="0" smtClean="0"/>
              <a:t>5,475</a:t>
            </a:r>
            <a:r>
              <a:rPr lang="ar-KW" sz="1000" dirty="0" smtClean="0"/>
              <a:t> </a:t>
            </a:r>
            <a:r>
              <a:rPr lang="ar-KW" sz="1000" dirty="0"/>
              <a:t>مليون </a:t>
            </a:r>
            <a:r>
              <a:rPr lang="ar-KW" sz="1000" dirty="0" smtClean="0"/>
              <a:t>د.ك</a:t>
            </a:r>
            <a:r>
              <a:rPr lang="ar-SA" sz="1000" dirty="0" smtClean="0"/>
              <a:t>، ثم شركة الإتصالات المتنقلة </a:t>
            </a:r>
            <a:r>
              <a:rPr lang="ar-KW" sz="1000" dirty="0" smtClean="0"/>
              <a:t>بالمرتبة </a:t>
            </a:r>
            <a:r>
              <a:rPr lang="ar-KW" sz="1000" dirty="0"/>
              <a:t>الثالثة بقيمة رأسمالية بلغت </a:t>
            </a:r>
            <a:r>
              <a:rPr lang="ar-SA" sz="1000" dirty="0" smtClean="0"/>
              <a:t>2,736</a:t>
            </a:r>
            <a:r>
              <a:rPr lang="ar-KW" sz="1000" dirty="0" smtClean="0"/>
              <a:t> </a:t>
            </a:r>
            <a:r>
              <a:rPr lang="ar-KW" sz="1000" dirty="0"/>
              <a:t>مليون </a:t>
            </a:r>
            <a:r>
              <a:rPr lang="ar-KW" sz="1000" dirty="0" smtClean="0"/>
              <a:t>د.ك</a:t>
            </a:r>
            <a:r>
              <a:rPr lang="ar-SA" sz="1000" dirty="0" smtClean="0"/>
              <a:t>.</a:t>
            </a:r>
            <a:endParaRPr lang="ar-KW" sz="1000" dirty="0"/>
          </a:p>
        </p:txBody>
      </p:sp>
      <p:sp>
        <p:nvSpPr>
          <p:cNvPr id="17" name="TextBox 16"/>
          <p:cNvSpPr txBox="1"/>
          <p:nvPr/>
        </p:nvSpPr>
        <p:spPr>
          <a:xfrm>
            <a:off x="114301" y="5277666"/>
            <a:ext cx="3886199" cy="184666"/>
          </a:xfrm>
          <a:prstGeom prst="rect">
            <a:avLst/>
          </a:prstGeom>
          <a:solidFill>
            <a:srgbClr val="963634"/>
          </a:solidFill>
        </p:spPr>
        <p:txBody>
          <a:bodyPr wrap="square" lIns="0" tIns="0" rIns="0" bIns="0" rtlCol="0">
            <a:spAutoFit/>
          </a:bodyPr>
          <a:lstStyle/>
          <a:p>
            <a:pPr algn="ctr"/>
            <a:r>
              <a:rPr lang="ar-KW" sz="1200" b="1" dirty="0" smtClean="0">
                <a:solidFill>
                  <a:schemeClr val="bg1"/>
                </a:solidFill>
                <a:cs typeface="+mj-cs"/>
              </a:rPr>
              <a:t>أعلى 10 شركات من حيث القيمة الرأسمالية في السوق الأول</a:t>
            </a:r>
            <a:endParaRPr lang="en-US" sz="1200" b="1" dirty="0" smtClean="0">
              <a:solidFill>
                <a:schemeClr val="bg1"/>
              </a:solidFill>
              <a:cs typeface="+mj-cs"/>
            </a:endParaRPr>
          </a:p>
        </p:txBody>
      </p:sp>
      <p:graphicFrame>
        <p:nvGraphicFramePr>
          <p:cNvPr id="6" name="Object 5"/>
          <p:cNvGraphicFramePr>
            <a:graphicFrameLocks noChangeAspect="1"/>
          </p:cNvGraphicFramePr>
          <p:nvPr>
            <p:extLst>
              <p:ext uri="{D42A27DB-BD31-4B8C-83A1-F6EECF244321}">
                <p14:modId xmlns:p14="http://schemas.microsoft.com/office/powerpoint/2010/main" val="571445193"/>
              </p:ext>
            </p:extLst>
          </p:nvPr>
        </p:nvGraphicFramePr>
        <p:xfrm>
          <a:off x="139700" y="1184275"/>
          <a:ext cx="6604000" cy="4029075"/>
        </p:xfrm>
        <a:graphic>
          <a:graphicData uri="http://schemas.openxmlformats.org/presentationml/2006/ole">
            <mc:AlternateContent xmlns:mc="http://schemas.openxmlformats.org/markup-compatibility/2006">
              <mc:Choice xmlns:v="urn:schemas-microsoft-com:vml" Requires="v">
                <p:oleObj spid="_x0000_s137010" name="Worksheet" r:id="rId5" imgW="6686475" imgH="4029075" progId="Excel.Sheet.12">
                  <p:link updateAutomatic="1"/>
                </p:oleObj>
              </mc:Choice>
              <mc:Fallback>
                <p:oleObj name="Worksheet" r:id="rId5" imgW="6686475" imgH="4029075" progId="Excel.Sheet.12">
                  <p:link updateAutomatic="1"/>
                  <p:pic>
                    <p:nvPicPr>
                      <p:cNvPr id="0" name=""/>
                      <p:cNvPicPr/>
                      <p:nvPr/>
                    </p:nvPicPr>
                    <p:blipFill>
                      <a:blip r:embed="rId6"/>
                      <a:stretch>
                        <a:fillRect/>
                      </a:stretch>
                    </p:blipFill>
                    <p:spPr>
                      <a:xfrm>
                        <a:off x="139700" y="1184275"/>
                        <a:ext cx="6604000" cy="4029075"/>
                      </a:xfrm>
                      <a:prstGeom prst="rect">
                        <a:avLst/>
                      </a:prstGeom>
                    </p:spPr>
                  </p:pic>
                </p:oleObj>
              </mc:Fallback>
            </mc:AlternateContent>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953736250"/>
              </p:ext>
            </p:extLst>
          </p:nvPr>
        </p:nvGraphicFramePr>
        <p:xfrm>
          <a:off x="152400" y="5457825"/>
          <a:ext cx="3848100" cy="2914650"/>
        </p:xfrm>
        <a:graphic>
          <a:graphicData uri="http://schemas.openxmlformats.org/presentationml/2006/ole">
            <mc:AlternateContent xmlns:mc="http://schemas.openxmlformats.org/markup-compatibility/2006">
              <mc:Choice xmlns:v="urn:schemas-microsoft-com:vml" Requires="v">
                <p:oleObj spid="_x0000_s137011" name="Worksheet" r:id="rId7" imgW="4324275" imgH="2914650" progId="Excel.Sheet.12">
                  <p:link updateAutomatic="1"/>
                </p:oleObj>
              </mc:Choice>
              <mc:Fallback>
                <p:oleObj name="Worksheet" r:id="rId7" imgW="4324275" imgH="2914650" progId="Excel.Sheet.12">
                  <p:link updateAutomatic="1"/>
                  <p:pic>
                    <p:nvPicPr>
                      <p:cNvPr id="0" name=""/>
                      <p:cNvPicPr/>
                      <p:nvPr/>
                    </p:nvPicPr>
                    <p:blipFill>
                      <a:blip r:embed="rId8"/>
                      <a:stretch>
                        <a:fillRect/>
                      </a:stretch>
                    </p:blipFill>
                    <p:spPr>
                      <a:xfrm>
                        <a:off x="152400" y="5457825"/>
                        <a:ext cx="3848100" cy="2914650"/>
                      </a:xfrm>
                      <a:prstGeom prst="rect">
                        <a:avLst/>
                      </a:prstGeom>
                    </p:spPr>
                  </p:pic>
                </p:oleObj>
              </mc:Fallback>
            </mc:AlternateContent>
          </a:graphicData>
        </a:graphic>
      </p:graphicFrame>
    </p:spTree>
    <p:extLst>
      <p:ext uri="{BB962C8B-B14F-4D97-AF65-F5344CB8AC3E}">
        <p14:creationId xmlns:p14="http://schemas.microsoft.com/office/powerpoint/2010/main" val="266380350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4301" y="114323"/>
            <a:ext cx="1714499" cy="72387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Rectangle 2"/>
          <p:cNvSpPr/>
          <p:nvPr/>
        </p:nvSpPr>
        <p:spPr>
          <a:xfrm>
            <a:off x="5307205" y="838200"/>
            <a:ext cx="1497526" cy="263085"/>
          </a:xfrm>
          <a:prstGeom prst="rect">
            <a:avLst/>
          </a:prstGeom>
        </p:spPr>
        <p:txBody>
          <a:bodyPr wrap="none">
            <a:spAutoFit/>
          </a:bodyPr>
          <a:lstStyle/>
          <a:p>
            <a:pPr algn="r" defTabSz="685857">
              <a:lnSpc>
                <a:spcPct val="70000"/>
              </a:lnSpc>
              <a:spcBef>
                <a:spcPct val="0"/>
              </a:spcBef>
              <a:defRPr/>
            </a:pPr>
            <a:r>
              <a:rPr lang="ar-KW" sz="1500" dirty="0" smtClean="0">
                <a:latin typeface="+mj-lt"/>
                <a:ea typeface="+mj-ea"/>
                <a:cs typeface="+mj-cs"/>
              </a:rPr>
              <a:t>نشاط السوق الرئيسي </a:t>
            </a:r>
            <a:endParaRPr lang="en-US" sz="1500" dirty="0">
              <a:latin typeface="+mj-lt"/>
              <a:ea typeface="+mj-ea"/>
              <a:cs typeface="+mj-cs"/>
            </a:endParaRPr>
          </a:p>
        </p:txBody>
      </p:sp>
      <p:cxnSp>
        <p:nvCxnSpPr>
          <p:cNvPr id="4" name="Straight Connector 3"/>
          <p:cNvCxnSpPr/>
          <p:nvPr/>
        </p:nvCxnSpPr>
        <p:spPr>
          <a:xfrm>
            <a:off x="9521" y="1143000"/>
            <a:ext cx="6858000" cy="0"/>
          </a:xfrm>
          <a:prstGeom prst="line">
            <a:avLst/>
          </a:prstGeom>
          <a:noFill/>
          <a:ln w="9525" cap="flat" cmpd="sng" algn="ctr">
            <a:solidFill>
              <a:sysClr val="windowText" lastClr="000000">
                <a:shade val="95000"/>
                <a:satMod val="105000"/>
              </a:sysClr>
            </a:solidFill>
            <a:prstDash val="solid"/>
          </a:ln>
          <a:effectLst/>
        </p:spPr>
      </p:cxnSp>
      <p:sp>
        <p:nvSpPr>
          <p:cNvPr id="10" name="Slide Number Placeholder 9"/>
          <p:cNvSpPr>
            <a:spLocks noGrp="1"/>
          </p:cNvSpPr>
          <p:nvPr>
            <p:ph type="sldNum" sz="quarter" idx="12"/>
          </p:nvPr>
        </p:nvSpPr>
        <p:spPr/>
        <p:txBody>
          <a:bodyPr/>
          <a:lstStyle/>
          <a:p>
            <a:fld id="{87137B89-8CE1-40D6-81D6-7E13319A8EB3}" type="slidenum">
              <a:rPr lang="en-US" smtClean="0"/>
              <a:t>5</a:t>
            </a:fld>
            <a:endParaRPr lang="en-US" dirty="0"/>
          </a:p>
        </p:txBody>
      </p:sp>
      <p:sp>
        <p:nvSpPr>
          <p:cNvPr id="11" name="TextBox 10"/>
          <p:cNvSpPr txBox="1"/>
          <p:nvPr/>
        </p:nvSpPr>
        <p:spPr>
          <a:xfrm>
            <a:off x="152400" y="4284345"/>
            <a:ext cx="3848100" cy="184666"/>
          </a:xfrm>
          <a:prstGeom prst="rect">
            <a:avLst/>
          </a:prstGeom>
          <a:solidFill>
            <a:srgbClr val="963634"/>
          </a:solidFill>
        </p:spPr>
        <p:txBody>
          <a:bodyPr wrap="square" lIns="0" tIns="0" rIns="0" bIns="0" rtlCol="0">
            <a:spAutoFit/>
          </a:bodyPr>
          <a:lstStyle/>
          <a:p>
            <a:pPr algn="ctr"/>
            <a:r>
              <a:rPr lang="ar-KW" sz="1200" b="1" dirty="0" smtClean="0">
                <a:solidFill>
                  <a:schemeClr val="bg1"/>
                </a:solidFill>
                <a:cs typeface="+mj-cs"/>
              </a:rPr>
              <a:t>أعلى 10 شركات من حيث القيمة الرأسمالية في السوق الرئيسي</a:t>
            </a:r>
            <a:endParaRPr lang="en-US" sz="1200" b="1" dirty="0" smtClean="0">
              <a:solidFill>
                <a:schemeClr val="bg1"/>
              </a:solidFill>
              <a:cs typeface="+mj-cs"/>
            </a:endParaRPr>
          </a:p>
        </p:txBody>
      </p:sp>
      <p:sp>
        <p:nvSpPr>
          <p:cNvPr id="13" name="Rectangle 12"/>
          <p:cNvSpPr/>
          <p:nvPr/>
        </p:nvSpPr>
        <p:spPr>
          <a:xfrm>
            <a:off x="4182386" y="4284345"/>
            <a:ext cx="2561314" cy="3070612"/>
          </a:xfrm>
          <a:prstGeom prst="rect">
            <a:avLst/>
          </a:prstGeom>
          <a:solidFill>
            <a:schemeClr val="bg1">
              <a:lumMod val="95000"/>
            </a:schemeClr>
          </a:solidFill>
          <a:ln w="15875" cap="flat" cmpd="sng" algn="ctr">
            <a:noFill/>
            <a:prstDash val="sysDash"/>
          </a:ln>
          <a:effectLst/>
        </p:spPr>
        <p:txBody>
          <a:bodyPr numCol="1" rtlCol="0" anchor="ctr"/>
          <a:lstStyle/>
          <a:p>
            <a:pPr marL="171450" lvl="2" indent="-171450" algn="justLow" rtl="1">
              <a:buClr>
                <a:prstClr val="black"/>
              </a:buClr>
              <a:buFont typeface="Arial" panose="020B0604020202020204" pitchFamily="34" charset="0"/>
              <a:buChar char="•"/>
              <a:defRPr/>
            </a:pPr>
            <a:endParaRPr lang="ar-SA" sz="1000" dirty="0"/>
          </a:p>
          <a:p>
            <a:pPr marL="171450" lvl="2" indent="-171450" algn="justLow" rtl="1">
              <a:buClr>
                <a:prstClr val="black"/>
              </a:buClr>
              <a:buFont typeface="Arial" panose="020B0604020202020204" pitchFamily="34" charset="0"/>
              <a:buChar char="•"/>
              <a:defRPr/>
            </a:pPr>
            <a:endParaRPr lang="ar-SA" sz="1000" dirty="0" smtClean="0"/>
          </a:p>
          <a:p>
            <a:pPr marL="171450" lvl="2" indent="-171450" algn="justLow" rtl="1">
              <a:buClr>
                <a:prstClr val="black"/>
              </a:buClr>
              <a:buFont typeface="Arial" panose="020B0604020202020204" pitchFamily="34" charset="0"/>
              <a:buChar char="•"/>
              <a:defRPr/>
            </a:pPr>
            <a:r>
              <a:rPr lang="ar-KW" sz="1000" dirty="0" smtClean="0"/>
              <a:t>في </a:t>
            </a:r>
            <a:r>
              <a:rPr lang="ar-KW" sz="1000" dirty="0"/>
              <a:t>السوق </a:t>
            </a:r>
            <a:r>
              <a:rPr lang="ar-SA" sz="1000" dirty="0"/>
              <a:t>الرئيسي</a:t>
            </a:r>
            <a:r>
              <a:rPr lang="ar-KW" sz="1000" dirty="0"/>
              <a:t> </a:t>
            </a:r>
            <a:r>
              <a:rPr lang="ar-SA" sz="1000" dirty="0" smtClean="0"/>
              <a:t>تصدر سهم مجموعة أرزان المالية للتمويل والإستثمار قائمة </a:t>
            </a:r>
            <a:r>
              <a:rPr lang="ar-SA" sz="1000" dirty="0"/>
              <a:t>الأسهم الأعلى </a:t>
            </a:r>
            <a:r>
              <a:rPr lang="ar-SA" sz="1000" dirty="0" smtClean="0"/>
              <a:t>تداولا من </a:t>
            </a:r>
            <a:r>
              <a:rPr lang="ar-SA" sz="1000" dirty="0"/>
              <a:t>حيث </a:t>
            </a:r>
            <a:r>
              <a:rPr lang="ar-SA" sz="1000" dirty="0" smtClean="0"/>
              <a:t>القيمة خلال </a:t>
            </a:r>
            <a:r>
              <a:rPr lang="ar-KW" sz="1000" dirty="0"/>
              <a:t>تداولات الأسبوع </a:t>
            </a:r>
            <a:r>
              <a:rPr lang="ar-SA" sz="1000" dirty="0" smtClean="0"/>
              <a:t>بقيمة </a:t>
            </a:r>
            <a:r>
              <a:rPr lang="ar-SA" sz="1000" dirty="0"/>
              <a:t>تداول </a:t>
            </a:r>
            <a:r>
              <a:rPr lang="ar-SA" sz="1000" dirty="0" smtClean="0"/>
              <a:t>بلغت 13.5 مليون د.ك </a:t>
            </a:r>
            <a:r>
              <a:rPr lang="ar-SA" sz="1000" dirty="0"/>
              <a:t>لينهي بذلك </a:t>
            </a:r>
            <a:r>
              <a:rPr lang="ar-KW" sz="1000" dirty="0"/>
              <a:t>تداولات الأسبوع </a:t>
            </a:r>
            <a:r>
              <a:rPr lang="ar-SA" sz="1000" dirty="0" smtClean="0"/>
              <a:t>عند </a:t>
            </a:r>
            <a:r>
              <a:rPr lang="ar-SA" sz="1000" dirty="0"/>
              <a:t>سعر</a:t>
            </a:r>
            <a:r>
              <a:rPr lang="ar-KW" sz="1000" dirty="0"/>
              <a:t> </a:t>
            </a:r>
            <a:r>
              <a:rPr lang="ar-SA" sz="1000" dirty="0" smtClean="0"/>
              <a:t>76.4</a:t>
            </a:r>
            <a:r>
              <a:rPr lang="ar-KW" sz="1000" dirty="0" smtClean="0"/>
              <a:t> </a:t>
            </a:r>
            <a:r>
              <a:rPr lang="ar-SA" sz="1000" dirty="0" smtClean="0"/>
              <a:t>فلس مرتفعا بنسبة 20.5%</a:t>
            </a:r>
            <a:r>
              <a:rPr lang="ar-KW" sz="1000" dirty="0" smtClean="0"/>
              <a:t>، </a:t>
            </a:r>
            <a:r>
              <a:rPr lang="ar-SA" sz="1000" dirty="0" smtClean="0"/>
              <a:t>وجاء سهم شركة أعيان للإجارة والإستثمار بالمركز الثاني </a:t>
            </a:r>
            <a:r>
              <a:rPr lang="ar-SA" sz="1000" dirty="0"/>
              <a:t>بقيمة تداول </a:t>
            </a:r>
            <a:r>
              <a:rPr lang="ar-SA" sz="1000" dirty="0" smtClean="0"/>
              <a:t>بلغت 12.5 </a:t>
            </a:r>
            <a:r>
              <a:rPr lang="ar-SA" sz="1000" dirty="0"/>
              <a:t>مليون د.ك</a:t>
            </a:r>
            <a:r>
              <a:rPr lang="ar-KW" sz="1000" dirty="0"/>
              <a:t> </a:t>
            </a:r>
            <a:r>
              <a:rPr lang="ar-SA" sz="1000" dirty="0"/>
              <a:t>لينهي بذلك </a:t>
            </a:r>
            <a:r>
              <a:rPr lang="ar-KW" sz="1000" dirty="0"/>
              <a:t>تداولات الأسبوع </a:t>
            </a:r>
            <a:r>
              <a:rPr lang="ar-SA" sz="1000" dirty="0"/>
              <a:t>عند سعر </a:t>
            </a:r>
            <a:r>
              <a:rPr lang="ar-SA" sz="1000" dirty="0" smtClean="0"/>
              <a:t>107 </a:t>
            </a:r>
            <a:r>
              <a:rPr lang="ar-SA" sz="1000" dirty="0"/>
              <a:t>فلس </a:t>
            </a:r>
            <a:r>
              <a:rPr lang="ar-SA" sz="1000" dirty="0" smtClean="0"/>
              <a:t>مرتفعا </a:t>
            </a:r>
            <a:r>
              <a:rPr lang="ar-SA" sz="1000" dirty="0"/>
              <a:t>بنسبة </a:t>
            </a:r>
            <a:r>
              <a:rPr lang="ar-SA" sz="1000" dirty="0" smtClean="0"/>
              <a:t>10.3%، ثم جاء </a:t>
            </a:r>
            <a:r>
              <a:rPr lang="ar-SA" sz="1000" dirty="0"/>
              <a:t>سهم</a:t>
            </a:r>
            <a:r>
              <a:rPr lang="ar-KW" sz="1000" dirty="0"/>
              <a:t> </a:t>
            </a:r>
            <a:r>
              <a:rPr lang="ar-SA" sz="1000" dirty="0" smtClean="0"/>
              <a:t>شركة الإستشارات المالية الدولية بالمركز الثالث </a:t>
            </a:r>
            <a:r>
              <a:rPr lang="ar-SA" sz="1000" dirty="0"/>
              <a:t>بقيمة تداول </a:t>
            </a:r>
            <a:r>
              <a:rPr lang="ar-SA" sz="1000" dirty="0" smtClean="0"/>
              <a:t>بلغ</a:t>
            </a:r>
            <a:r>
              <a:rPr lang="ar-KW" sz="1000" dirty="0" smtClean="0"/>
              <a:t>ت</a:t>
            </a:r>
            <a:r>
              <a:rPr lang="ar-SA" sz="1000" dirty="0" smtClean="0"/>
              <a:t> 8.4 مليون د.ك،</a:t>
            </a:r>
            <a:r>
              <a:rPr lang="ar-KW" sz="1000" dirty="0" smtClean="0"/>
              <a:t> </a:t>
            </a:r>
            <a:r>
              <a:rPr lang="ar-SA" sz="1000" dirty="0"/>
              <a:t>لينهي بذلك </a:t>
            </a:r>
            <a:r>
              <a:rPr lang="ar-KW" sz="1000" dirty="0"/>
              <a:t>تداولات الأسبوع </a:t>
            </a:r>
            <a:r>
              <a:rPr lang="ar-SA" sz="1000" dirty="0" smtClean="0"/>
              <a:t>عند سعر 85.2 فلس مرتفعا بنسبة 13%.</a:t>
            </a:r>
            <a:endParaRPr lang="ar-KW" sz="1000" dirty="0" smtClean="0"/>
          </a:p>
          <a:p>
            <a:pPr marL="171450" lvl="2" indent="-171450" algn="justLow" rtl="1">
              <a:buClr>
                <a:prstClr val="black"/>
              </a:buClr>
              <a:buFont typeface="Arial" panose="020B0604020202020204" pitchFamily="34" charset="0"/>
              <a:buChar char="•"/>
              <a:defRPr/>
            </a:pPr>
            <a:endParaRPr lang="ar-KW" sz="1000" dirty="0" smtClean="0"/>
          </a:p>
          <a:p>
            <a:pPr marL="171450" lvl="2" indent="-171450" algn="justLow" rtl="1">
              <a:buClr>
                <a:prstClr val="black"/>
              </a:buClr>
              <a:buFont typeface="Arial" panose="020B0604020202020204" pitchFamily="34" charset="0"/>
              <a:buChar char="•"/>
              <a:defRPr/>
            </a:pPr>
            <a:r>
              <a:rPr lang="ar-KW" sz="1000" dirty="0" smtClean="0"/>
              <a:t>في </a:t>
            </a:r>
            <a:r>
              <a:rPr lang="ar-KW" sz="1000" dirty="0"/>
              <a:t>السوق الرئيسي </a:t>
            </a:r>
            <a:r>
              <a:rPr lang="ar-SA" sz="1000" dirty="0"/>
              <a:t>احتل</a:t>
            </a:r>
            <a:r>
              <a:rPr lang="ar-KW" sz="1000" dirty="0"/>
              <a:t> البنك التجاري </a:t>
            </a:r>
            <a:r>
              <a:rPr lang="ar-SA" sz="1000" dirty="0" smtClean="0"/>
              <a:t>الكويتي </a:t>
            </a:r>
            <a:r>
              <a:rPr lang="ar-KW" sz="1000" dirty="0" smtClean="0"/>
              <a:t>المرتبة </a:t>
            </a:r>
            <a:r>
              <a:rPr lang="ar-KW" sz="1000" dirty="0"/>
              <a:t>الأولى من حيث القيمة الرأسمالية بقيمة </a:t>
            </a:r>
            <a:r>
              <a:rPr lang="ar-SA" sz="1000" dirty="0" smtClean="0"/>
              <a:t>999</a:t>
            </a:r>
            <a:r>
              <a:rPr lang="ar-KW" sz="1000" dirty="0" smtClean="0"/>
              <a:t> </a:t>
            </a:r>
            <a:r>
              <a:rPr lang="ar-KW" sz="1000" dirty="0"/>
              <a:t>مليون د.ك ثم البنك الأهلي </a:t>
            </a:r>
            <a:r>
              <a:rPr lang="ar-KW" sz="1000" dirty="0" smtClean="0"/>
              <a:t>المتحد</a:t>
            </a:r>
            <a:r>
              <a:rPr lang="ar-SA" sz="1000" dirty="0" smtClean="0"/>
              <a:t> الكويتي</a:t>
            </a:r>
            <a:r>
              <a:rPr lang="ar-KW" sz="1000" dirty="0" smtClean="0"/>
              <a:t> </a:t>
            </a:r>
            <a:r>
              <a:rPr lang="ar-KW" sz="1000" dirty="0"/>
              <a:t>بالمرتبة الثانية بقيمة رأسمالية بلغت </a:t>
            </a:r>
            <a:r>
              <a:rPr lang="ar-SA" sz="1000" dirty="0" smtClean="0"/>
              <a:t>654</a:t>
            </a:r>
            <a:r>
              <a:rPr lang="ar-KW" sz="1000" dirty="0" smtClean="0"/>
              <a:t> </a:t>
            </a:r>
            <a:r>
              <a:rPr lang="ar-KW" sz="1000" dirty="0"/>
              <a:t>مليون د.ك ثم </a:t>
            </a:r>
            <a:r>
              <a:rPr lang="ar-SA" sz="1000" dirty="0" smtClean="0"/>
              <a:t>شركة الإتصالات الكويتية </a:t>
            </a:r>
            <a:r>
              <a:rPr lang="ar-KW" sz="1000" dirty="0" smtClean="0"/>
              <a:t>بالمرتبة </a:t>
            </a:r>
            <a:r>
              <a:rPr lang="ar-KW" sz="1000" dirty="0"/>
              <a:t>الثالثة بقيمة رأسمالية بلغت </a:t>
            </a:r>
            <a:r>
              <a:rPr lang="ar-SA" sz="1000" dirty="0" smtClean="0"/>
              <a:t>455</a:t>
            </a:r>
            <a:r>
              <a:rPr lang="ar-KW" sz="1000" dirty="0" smtClean="0"/>
              <a:t> </a:t>
            </a:r>
            <a:r>
              <a:rPr lang="ar-KW" sz="1000" dirty="0"/>
              <a:t>مليون د.ك .</a:t>
            </a:r>
          </a:p>
          <a:p>
            <a:pPr marL="171450" lvl="2" indent="-171450" algn="justLow" rtl="1">
              <a:buClr>
                <a:prstClr val="black"/>
              </a:buClr>
              <a:buFont typeface="Arial" panose="020B0604020202020204" pitchFamily="34" charset="0"/>
              <a:buChar char="•"/>
              <a:defRPr/>
            </a:pPr>
            <a:endParaRPr lang="ar-KW" sz="1000" dirty="0"/>
          </a:p>
          <a:p>
            <a:pPr marL="171450" lvl="2" indent="-171450" algn="justLow" rtl="1">
              <a:buClr>
                <a:prstClr val="black"/>
              </a:buClr>
              <a:buFont typeface="Arial" panose="020B0604020202020204" pitchFamily="34" charset="0"/>
              <a:buChar char="•"/>
              <a:defRPr/>
            </a:pPr>
            <a:endParaRPr lang="ar-KW" sz="1000" dirty="0"/>
          </a:p>
          <a:p>
            <a:pPr marL="171450" lvl="2" indent="-171450" algn="justLow" rtl="1">
              <a:buClr>
                <a:prstClr val="black"/>
              </a:buClr>
              <a:buFont typeface="Arial" panose="020B0604020202020204" pitchFamily="34" charset="0"/>
              <a:buChar char="•"/>
              <a:defRPr/>
            </a:pPr>
            <a:endParaRPr lang="ar-KW" sz="1000" dirty="0"/>
          </a:p>
        </p:txBody>
      </p:sp>
      <p:graphicFrame>
        <p:nvGraphicFramePr>
          <p:cNvPr id="5" name="Object 4"/>
          <p:cNvGraphicFramePr>
            <a:graphicFrameLocks noChangeAspect="1"/>
          </p:cNvGraphicFramePr>
          <p:nvPr>
            <p:extLst>
              <p:ext uri="{D42A27DB-BD31-4B8C-83A1-F6EECF244321}">
                <p14:modId xmlns:p14="http://schemas.microsoft.com/office/powerpoint/2010/main" val="983863786"/>
              </p:ext>
            </p:extLst>
          </p:nvPr>
        </p:nvGraphicFramePr>
        <p:xfrm>
          <a:off x="166689" y="1150938"/>
          <a:ext cx="6577012" cy="2314575"/>
        </p:xfrm>
        <a:graphic>
          <a:graphicData uri="http://schemas.openxmlformats.org/presentationml/2006/ole">
            <mc:AlternateContent xmlns:mc="http://schemas.openxmlformats.org/markup-compatibility/2006">
              <mc:Choice xmlns:v="urn:schemas-microsoft-com:vml" Requires="v">
                <p:oleObj spid="_x0000_s139385" name="Worksheet" r:id="rId5" imgW="6600713" imgH="2314575" progId="Excel.Sheet.12">
                  <p:link updateAutomatic="1"/>
                </p:oleObj>
              </mc:Choice>
              <mc:Fallback>
                <p:oleObj name="Worksheet" r:id="rId5" imgW="6600713" imgH="2314575" progId="Excel.Sheet.12">
                  <p:link updateAutomatic="1"/>
                  <p:pic>
                    <p:nvPicPr>
                      <p:cNvPr id="0" name=""/>
                      <p:cNvPicPr/>
                      <p:nvPr/>
                    </p:nvPicPr>
                    <p:blipFill>
                      <a:blip r:embed="rId6"/>
                      <a:stretch>
                        <a:fillRect/>
                      </a:stretch>
                    </p:blipFill>
                    <p:spPr>
                      <a:xfrm>
                        <a:off x="166689" y="1150938"/>
                        <a:ext cx="6577012" cy="2314575"/>
                      </a:xfrm>
                      <a:prstGeom prst="rect">
                        <a:avLst/>
                      </a:prstGeom>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2294298248"/>
              </p:ext>
            </p:extLst>
          </p:nvPr>
        </p:nvGraphicFramePr>
        <p:xfrm>
          <a:off x="166688" y="4469011"/>
          <a:ext cx="3833812" cy="3000375"/>
        </p:xfrm>
        <a:graphic>
          <a:graphicData uri="http://schemas.openxmlformats.org/presentationml/2006/ole">
            <mc:AlternateContent xmlns:mc="http://schemas.openxmlformats.org/markup-compatibility/2006">
              <mc:Choice xmlns:v="urn:schemas-microsoft-com:vml" Requires="v">
                <p:oleObj spid="_x0000_s139386" name="Worksheet" r:id="rId7" imgW="4371788" imgH="3000375" progId="Excel.Sheet.12">
                  <p:link updateAutomatic="1"/>
                </p:oleObj>
              </mc:Choice>
              <mc:Fallback>
                <p:oleObj name="Worksheet" r:id="rId7" imgW="4371788" imgH="3000375" progId="Excel.Sheet.12">
                  <p:link updateAutomatic="1"/>
                  <p:pic>
                    <p:nvPicPr>
                      <p:cNvPr id="0" name=""/>
                      <p:cNvPicPr/>
                      <p:nvPr/>
                    </p:nvPicPr>
                    <p:blipFill>
                      <a:blip r:embed="rId8"/>
                      <a:stretch>
                        <a:fillRect/>
                      </a:stretch>
                    </p:blipFill>
                    <p:spPr>
                      <a:xfrm>
                        <a:off x="166688" y="4469011"/>
                        <a:ext cx="3833812" cy="3000375"/>
                      </a:xfrm>
                      <a:prstGeom prst="rect">
                        <a:avLst/>
                      </a:prstGeom>
                    </p:spPr>
                  </p:pic>
                </p:oleObj>
              </mc:Fallback>
            </mc:AlternateContent>
          </a:graphicData>
        </a:graphic>
      </p:graphicFrame>
    </p:spTree>
    <p:extLst>
      <p:ext uri="{BB962C8B-B14F-4D97-AF65-F5344CB8AC3E}">
        <p14:creationId xmlns:p14="http://schemas.microsoft.com/office/powerpoint/2010/main" val="212718604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2400" y="122045"/>
            <a:ext cx="1714499" cy="72387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Rectangle 2"/>
          <p:cNvSpPr/>
          <p:nvPr/>
        </p:nvSpPr>
        <p:spPr>
          <a:xfrm>
            <a:off x="5307205" y="838200"/>
            <a:ext cx="1497526" cy="263085"/>
          </a:xfrm>
          <a:prstGeom prst="rect">
            <a:avLst/>
          </a:prstGeom>
        </p:spPr>
        <p:txBody>
          <a:bodyPr wrap="none">
            <a:spAutoFit/>
          </a:bodyPr>
          <a:lstStyle/>
          <a:p>
            <a:pPr algn="r" defTabSz="685857">
              <a:lnSpc>
                <a:spcPct val="70000"/>
              </a:lnSpc>
              <a:spcBef>
                <a:spcPct val="0"/>
              </a:spcBef>
              <a:defRPr/>
            </a:pPr>
            <a:r>
              <a:rPr lang="ar-KW" sz="1500" dirty="0" smtClean="0">
                <a:latin typeface="+mj-lt"/>
                <a:ea typeface="+mj-ea"/>
                <a:cs typeface="+mj-cs"/>
              </a:rPr>
              <a:t>نشاط السوق الرئيسي </a:t>
            </a:r>
            <a:endParaRPr lang="en-US" sz="1500" dirty="0">
              <a:latin typeface="+mj-lt"/>
              <a:ea typeface="+mj-ea"/>
              <a:cs typeface="+mj-cs"/>
            </a:endParaRPr>
          </a:p>
        </p:txBody>
      </p:sp>
      <p:cxnSp>
        <p:nvCxnSpPr>
          <p:cNvPr id="4" name="Straight Connector 3"/>
          <p:cNvCxnSpPr/>
          <p:nvPr/>
        </p:nvCxnSpPr>
        <p:spPr>
          <a:xfrm>
            <a:off x="9521" y="1143000"/>
            <a:ext cx="6858000" cy="0"/>
          </a:xfrm>
          <a:prstGeom prst="line">
            <a:avLst/>
          </a:prstGeom>
          <a:noFill/>
          <a:ln w="9525" cap="flat" cmpd="sng" algn="ctr">
            <a:solidFill>
              <a:sysClr val="windowText" lastClr="000000">
                <a:shade val="95000"/>
                <a:satMod val="105000"/>
              </a:sysClr>
            </a:solidFill>
            <a:prstDash val="solid"/>
          </a:ln>
          <a:effectLst/>
        </p:spPr>
      </p:cxnSp>
      <p:sp>
        <p:nvSpPr>
          <p:cNvPr id="10" name="Slide Number Placeholder 9"/>
          <p:cNvSpPr>
            <a:spLocks noGrp="1"/>
          </p:cNvSpPr>
          <p:nvPr>
            <p:ph type="sldNum" sz="quarter" idx="12"/>
          </p:nvPr>
        </p:nvSpPr>
        <p:spPr/>
        <p:txBody>
          <a:bodyPr/>
          <a:lstStyle/>
          <a:p>
            <a:fld id="{87137B89-8CE1-40D6-81D6-7E13319A8EB3}" type="slidenum">
              <a:rPr lang="en-US" smtClean="0"/>
              <a:t>6</a:t>
            </a:fld>
            <a:endParaRPr lang="en-US" dirty="0"/>
          </a:p>
        </p:txBody>
      </p:sp>
      <p:graphicFrame>
        <p:nvGraphicFramePr>
          <p:cNvPr id="7" name="Object 6"/>
          <p:cNvGraphicFramePr>
            <a:graphicFrameLocks noChangeAspect="1"/>
          </p:cNvGraphicFramePr>
          <p:nvPr>
            <p:extLst>
              <p:ext uri="{D42A27DB-BD31-4B8C-83A1-F6EECF244321}">
                <p14:modId xmlns:p14="http://schemas.microsoft.com/office/powerpoint/2010/main" val="1443304316"/>
              </p:ext>
            </p:extLst>
          </p:nvPr>
        </p:nvGraphicFramePr>
        <p:xfrm>
          <a:off x="157163" y="3673475"/>
          <a:ext cx="6591300" cy="2314575"/>
        </p:xfrm>
        <a:graphic>
          <a:graphicData uri="http://schemas.openxmlformats.org/presentationml/2006/ole">
            <mc:AlternateContent xmlns:mc="http://schemas.openxmlformats.org/markup-compatibility/2006">
              <mc:Choice xmlns:v="urn:schemas-microsoft-com:vml" Requires="v">
                <p:oleObj spid="_x0000_s140463" name="Worksheet" r:id="rId5" imgW="6486562" imgH="2314575" progId="Excel.Sheet.12">
                  <p:link updateAutomatic="1"/>
                </p:oleObj>
              </mc:Choice>
              <mc:Fallback>
                <p:oleObj name="Worksheet" r:id="rId5" imgW="6486562" imgH="2314575" progId="Excel.Sheet.12">
                  <p:link updateAutomatic="1"/>
                  <p:pic>
                    <p:nvPicPr>
                      <p:cNvPr id="0" name=""/>
                      <p:cNvPicPr/>
                      <p:nvPr/>
                    </p:nvPicPr>
                    <p:blipFill>
                      <a:blip r:embed="rId6"/>
                      <a:stretch>
                        <a:fillRect/>
                      </a:stretch>
                    </p:blipFill>
                    <p:spPr>
                      <a:xfrm>
                        <a:off x="157163" y="3673475"/>
                        <a:ext cx="6591300" cy="2314575"/>
                      </a:xfrm>
                      <a:prstGeom prst="rect">
                        <a:avLst/>
                      </a:prstGeom>
                    </p:spPr>
                  </p:pic>
                </p:oleObj>
              </mc:Fallback>
            </mc:AlternateContent>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3652161550"/>
              </p:ext>
            </p:extLst>
          </p:nvPr>
        </p:nvGraphicFramePr>
        <p:xfrm>
          <a:off x="157076" y="1150938"/>
          <a:ext cx="6596150" cy="2314575"/>
        </p:xfrm>
        <a:graphic>
          <a:graphicData uri="http://schemas.openxmlformats.org/presentationml/2006/ole">
            <mc:AlternateContent xmlns:mc="http://schemas.openxmlformats.org/markup-compatibility/2006">
              <mc:Choice xmlns:v="urn:schemas-microsoft-com:vml" Requires="v">
                <p:oleObj spid="_x0000_s140464" name="Worksheet" r:id="rId7" imgW="6543638" imgH="2314575" progId="Excel.Sheet.12">
                  <p:link updateAutomatic="1"/>
                </p:oleObj>
              </mc:Choice>
              <mc:Fallback>
                <p:oleObj name="Worksheet" r:id="rId7" imgW="6543638" imgH="2314575" progId="Excel.Sheet.12">
                  <p:link updateAutomatic="1"/>
                  <p:pic>
                    <p:nvPicPr>
                      <p:cNvPr id="0" name=""/>
                      <p:cNvPicPr/>
                      <p:nvPr/>
                    </p:nvPicPr>
                    <p:blipFill>
                      <a:blip r:embed="rId8"/>
                      <a:stretch>
                        <a:fillRect/>
                      </a:stretch>
                    </p:blipFill>
                    <p:spPr>
                      <a:xfrm>
                        <a:off x="157076" y="1150938"/>
                        <a:ext cx="6596150" cy="2314575"/>
                      </a:xfrm>
                      <a:prstGeom prst="rect">
                        <a:avLst/>
                      </a:prstGeom>
                    </p:spPr>
                  </p:pic>
                </p:oleObj>
              </mc:Fallback>
            </mc:AlternateContent>
          </a:graphicData>
        </a:graphic>
      </p:graphicFrame>
      <p:graphicFrame>
        <p:nvGraphicFramePr>
          <p:cNvPr id="9" name="Object 8"/>
          <p:cNvGraphicFramePr>
            <a:graphicFrameLocks noChangeAspect="1"/>
          </p:cNvGraphicFramePr>
          <p:nvPr>
            <p:extLst>
              <p:ext uri="{D42A27DB-BD31-4B8C-83A1-F6EECF244321}">
                <p14:modId xmlns:p14="http://schemas.microsoft.com/office/powerpoint/2010/main" val="2787917319"/>
              </p:ext>
            </p:extLst>
          </p:nvPr>
        </p:nvGraphicFramePr>
        <p:xfrm>
          <a:off x="152400" y="6134100"/>
          <a:ext cx="6596063" cy="2314575"/>
        </p:xfrm>
        <a:graphic>
          <a:graphicData uri="http://schemas.openxmlformats.org/presentationml/2006/ole">
            <mc:AlternateContent xmlns:mc="http://schemas.openxmlformats.org/markup-compatibility/2006">
              <mc:Choice xmlns:v="urn:schemas-microsoft-com:vml" Requires="v">
                <p:oleObj spid="_x0000_s140465" name="Worksheet" r:id="rId9" imgW="6629400" imgH="2314575" progId="Excel.Sheet.12">
                  <p:link updateAutomatic="1"/>
                </p:oleObj>
              </mc:Choice>
              <mc:Fallback>
                <p:oleObj name="Worksheet" r:id="rId9" imgW="6629400" imgH="2314575" progId="Excel.Sheet.12">
                  <p:link updateAutomatic="1"/>
                  <p:pic>
                    <p:nvPicPr>
                      <p:cNvPr id="0" name=""/>
                      <p:cNvPicPr/>
                      <p:nvPr/>
                    </p:nvPicPr>
                    <p:blipFill>
                      <a:blip r:embed="rId10"/>
                      <a:stretch>
                        <a:fillRect/>
                      </a:stretch>
                    </p:blipFill>
                    <p:spPr>
                      <a:xfrm>
                        <a:off x="152400" y="6134100"/>
                        <a:ext cx="6596063" cy="2314575"/>
                      </a:xfrm>
                      <a:prstGeom prst="rect">
                        <a:avLst/>
                      </a:prstGeom>
                    </p:spPr>
                  </p:pic>
                </p:oleObj>
              </mc:Fallback>
            </mc:AlternateContent>
          </a:graphicData>
        </a:graphic>
      </p:graphicFrame>
    </p:spTree>
    <p:extLst>
      <p:ext uri="{BB962C8B-B14F-4D97-AF65-F5344CB8AC3E}">
        <p14:creationId xmlns:p14="http://schemas.microsoft.com/office/powerpoint/2010/main" val="5902842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7"/>
          <p:cNvSpPr txBox="1">
            <a:spLocks/>
          </p:cNvSpPr>
          <p:nvPr/>
        </p:nvSpPr>
        <p:spPr bwMode="gray">
          <a:xfrm>
            <a:off x="3806367" y="8647089"/>
            <a:ext cx="1273633" cy="430968"/>
          </a:xfrm>
          <a:prstGeom prst="rect">
            <a:avLst/>
          </a:prstGeom>
        </p:spPr>
        <p:txBody>
          <a:bodyPr vert="horz" lIns="0" tIns="0" rIns="132923" bIns="0" rtlCol="0">
            <a:noAutofit/>
          </a:bodyPr>
          <a:lstStyle/>
          <a:p>
            <a:pPr algn="r">
              <a:buFont typeface="Arial" pitchFamily="34" charset="0"/>
              <a:buNone/>
              <a:defRPr/>
            </a:pPr>
            <a:r>
              <a:rPr lang="ar-KW" sz="646" b="1" dirty="0" smtClean="0">
                <a:solidFill>
                  <a:schemeClr val="bg1"/>
                </a:solidFill>
                <a:cs typeface="Arial" pitchFamily="34" charset="0"/>
              </a:rPr>
              <a:t>تلفون:6666 2226 965+ </a:t>
            </a:r>
          </a:p>
          <a:p>
            <a:pPr algn="r">
              <a:buFont typeface="Arial" pitchFamily="34" charset="0"/>
              <a:buNone/>
              <a:defRPr/>
            </a:pPr>
            <a:r>
              <a:rPr lang="ar-KW" sz="646" b="1" dirty="0" smtClean="0">
                <a:solidFill>
                  <a:schemeClr val="bg1"/>
                </a:solidFill>
                <a:cs typeface="Arial" pitchFamily="34" charset="0"/>
              </a:rPr>
              <a:t>فاكس:6793 2226 965+</a:t>
            </a:r>
            <a:endParaRPr lang="ar-SA" sz="646" b="1" dirty="0">
              <a:solidFill>
                <a:schemeClr val="bg1"/>
              </a:solidFill>
              <a:cs typeface="Arial" pitchFamily="34" charset="0"/>
            </a:endParaRPr>
          </a:p>
        </p:txBody>
      </p:sp>
      <p:sp>
        <p:nvSpPr>
          <p:cNvPr id="4" name="Text Placeholder 5"/>
          <p:cNvSpPr>
            <a:spLocks noGrp="1"/>
          </p:cNvSpPr>
          <p:nvPr>
            <p:ph type="body" sz="quarter" idx="10"/>
          </p:nvPr>
        </p:nvSpPr>
        <p:spPr>
          <a:xfrm>
            <a:off x="3229593" y="3774373"/>
            <a:ext cx="2991102" cy="3190508"/>
          </a:xfrm>
        </p:spPr>
        <p:txBody>
          <a:bodyPr vert="horz" lIns="0" tIns="0" rIns="0" bIns="0" rtlCol="0" anchor="b">
            <a:noAutofit/>
          </a:bodyPr>
          <a:lstStyle/>
          <a:p>
            <a:pPr marL="0" indent="0" algn="just" rtl="1">
              <a:spcBef>
                <a:spcPts val="185"/>
              </a:spcBef>
              <a:buNone/>
              <a:defRPr/>
            </a:pPr>
            <a:endParaRPr lang="ar-SA" dirty="0">
              <a:solidFill>
                <a:schemeClr val="bg1"/>
              </a:solidFill>
              <a:latin typeface="+mj-lt"/>
            </a:endParaRPr>
          </a:p>
          <a:p>
            <a:pPr marL="0" indent="0" algn="justLow" rtl="1">
              <a:spcBef>
                <a:spcPts val="185"/>
              </a:spcBef>
              <a:buNone/>
              <a:defRPr/>
            </a:pPr>
            <a:r>
              <a:rPr lang="ar-SA" dirty="0">
                <a:solidFill>
                  <a:schemeClr val="bg1"/>
                </a:solidFill>
                <a:latin typeface="+mj-lt"/>
              </a:rPr>
              <a:t>يجب ملاحظة أن هذا التقرير لا يشكل توصيات استثمارية أو ما إذا كان على المستثمرين الاستمرار في استثماراتهم </a:t>
            </a:r>
            <a:r>
              <a:rPr lang="ar-SA" dirty="0" smtClean="0">
                <a:solidFill>
                  <a:schemeClr val="bg1"/>
                </a:solidFill>
                <a:latin typeface="+mj-lt"/>
              </a:rPr>
              <a:t>الخاصة. </a:t>
            </a:r>
            <a:r>
              <a:rPr lang="ar-SA" dirty="0">
                <a:solidFill>
                  <a:schemeClr val="bg1"/>
                </a:solidFill>
                <a:latin typeface="+mj-lt"/>
              </a:rPr>
              <a:t>وقد تم إعداد التقرير فقط للغرض المنصوص عليه و لا ينبغي الاعتماد </a:t>
            </a:r>
            <a:r>
              <a:rPr lang="ar-SA" dirty="0" smtClean="0">
                <a:solidFill>
                  <a:schemeClr val="bg1"/>
                </a:solidFill>
                <a:latin typeface="+mj-lt"/>
              </a:rPr>
              <a:t>عليه </a:t>
            </a:r>
            <a:r>
              <a:rPr lang="ar-SA" dirty="0">
                <a:solidFill>
                  <a:schemeClr val="bg1"/>
                </a:solidFill>
                <a:latin typeface="+mj-lt"/>
              </a:rPr>
              <a:t>لأي غرض آخر.</a:t>
            </a:r>
          </a:p>
          <a:p>
            <a:pPr marL="0" indent="0" algn="just" rtl="1">
              <a:spcBef>
                <a:spcPts val="185"/>
              </a:spcBef>
              <a:buNone/>
              <a:defRPr/>
            </a:pPr>
            <a:endParaRPr lang="ar-SA" dirty="0">
              <a:solidFill>
                <a:schemeClr val="bg1"/>
              </a:solidFill>
              <a:latin typeface="+mj-lt"/>
            </a:endParaRPr>
          </a:p>
          <a:p>
            <a:pPr marL="0" indent="0" algn="justLow" rtl="1">
              <a:spcBef>
                <a:spcPts val="185"/>
              </a:spcBef>
              <a:buNone/>
              <a:defRPr/>
            </a:pPr>
            <a:r>
              <a:rPr lang="ar-SA" dirty="0">
                <a:solidFill>
                  <a:schemeClr val="bg1"/>
                </a:solidFill>
                <a:latin typeface="+mj-lt"/>
              </a:rPr>
              <a:t>وأعد هذا التقرير للتداول العام وتم ارساله لك كعميل، لغرض تقديم المعلومات العامة </a:t>
            </a:r>
            <a:r>
              <a:rPr lang="ar-SA" dirty="0" smtClean="0">
                <a:solidFill>
                  <a:schemeClr val="bg1"/>
                </a:solidFill>
                <a:latin typeface="+mj-lt"/>
              </a:rPr>
              <a:t>فقط. </a:t>
            </a:r>
            <a:r>
              <a:rPr lang="ar-SA" dirty="0">
                <a:solidFill>
                  <a:schemeClr val="bg1"/>
                </a:solidFill>
                <a:latin typeface="+mj-lt"/>
              </a:rPr>
              <a:t>وليس المقصود منه عرض أو تقديم المشورة فيما يتعلق بشراء أو بيع أي ورقة مالية.</a:t>
            </a:r>
          </a:p>
          <a:p>
            <a:pPr marL="0" indent="0" algn="just" rtl="1">
              <a:spcBef>
                <a:spcPts val="185"/>
              </a:spcBef>
              <a:buNone/>
              <a:defRPr/>
            </a:pPr>
            <a:endParaRPr lang="ar-SA" dirty="0">
              <a:solidFill>
                <a:schemeClr val="bg1"/>
              </a:solidFill>
              <a:latin typeface="+mj-lt"/>
            </a:endParaRPr>
          </a:p>
          <a:p>
            <a:pPr marL="0" indent="0" algn="just" rtl="1">
              <a:spcBef>
                <a:spcPts val="185"/>
              </a:spcBef>
              <a:buNone/>
              <a:defRPr/>
            </a:pPr>
            <a:r>
              <a:rPr lang="ar-SA" dirty="0">
                <a:solidFill>
                  <a:schemeClr val="bg1"/>
                </a:solidFill>
                <a:latin typeface="+mj-lt"/>
              </a:rPr>
              <a:t>على الرغم من أن المعلومات في هذا التقرير تم جمعها من </a:t>
            </a:r>
            <a:r>
              <a:rPr lang="ar-KW" dirty="0" smtClean="0">
                <a:solidFill>
                  <a:schemeClr val="bg1"/>
                </a:solidFill>
                <a:latin typeface="+mj-lt"/>
              </a:rPr>
              <a:t>ال</a:t>
            </a:r>
            <a:r>
              <a:rPr lang="ar-SA" dirty="0" smtClean="0">
                <a:solidFill>
                  <a:schemeClr val="bg1"/>
                </a:solidFill>
                <a:latin typeface="+mj-lt"/>
              </a:rPr>
              <a:t>مصادر </a:t>
            </a:r>
            <a:r>
              <a:rPr lang="ar-SA" dirty="0">
                <a:solidFill>
                  <a:schemeClr val="bg1"/>
                </a:solidFill>
                <a:latin typeface="+mj-lt"/>
              </a:rPr>
              <a:t>التي تعتقد الشركة بأنها موثوق بها، </a:t>
            </a:r>
            <a:r>
              <a:rPr lang="ar-SA" dirty="0" smtClean="0">
                <a:solidFill>
                  <a:schemeClr val="bg1"/>
                </a:solidFill>
                <a:latin typeface="+mj-lt"/>
              </a:rPr>
              <a:t>نحن </a:t>
            </a:r>
            <a:r>
              <a:rPr lang="ar-SA" dirty="0">
                <a:solidFill>
                  <a:schemeClr val="bg1"/>
                </a:solidFill>
                <a:latin typeface="+mj-lt"/>
              </a:rPr>
              <a:t>لم نقم بالتحقق منها بشكل مستقل سواء كانت دقيقة </a:t>
            </a:r>
            <a:r>
              <a:rPr lang="ar-SA" dirty="0" smtClean="0">
                <a:solidFill>
                  <a:schemeClr val="bg1"/>
                </a:solidFill>
                <a:latin typeface="+mj-lt"/>
              </a:rPr>
              <a:t>أوغير </a:t>
            </a:r>
            <a:r>
              <a:rPr lang="ar-SA" dirty="0">
                <a:solidFill>
                  <a:schemeClr val="bg1"/>
                </a:solidFill>
                <a:latin typeface="+mj-lt"/>
              </a:rPr>
              <a:t>كاملة. لا توجد مسؤولية على الشركة بسبب أي خسائر ناتجة بصورة مباشرة أو غير مباشرة، من استخدام هذه المعلومات.</a:t>
            </a:r>
          </a:p>
          <a:p>
            <a:pPr marL="0" indent="0" algn="just" rtl="1">
              <a:spcBef>
                <a:spcPts val="185"/>
              </a:spcBef>
              <a:buNone/>
              <a:defRPr/>
            </a:pPr>
            <a:endParaRPr lang="ar-SA" dirty="0">
              <a:solidFill>
                <a:schemeClr val="bg1"/>
              </a:solidFill>
              <a:latin typeface="+mj-lt"/>
            </a:endParaRPr>
          </a:p>
          <a:p>
            <a:pPr marL="0" indent="0" algn="just" rtl="1">
              <a:spcBef>
                <a:spcPts val="185"/>
              </a:spcBef>
              <a:buNone/>
              <a:defRPr/>
            </a:pPr>
            <a:r>
              <a:rPr lang="ar-SA" dirty="0">
                <a:solidFill>
                  <a:schemeClr val="bg1"/>
                </a:solidFill>
              </a:rPr>
              <a:t>شركة الاستثمارات الوطنية</a:t>
            </a:r>
            <a:r>
              <a:rPr lang="ar-KW" dirty="0">
                <a:solidFill>
                  <a:schemeClr val="bg1"/>
                </a:solidFill>
              </a:rPr>
              <a:t>  ش.م.ك.ع.</a:t>
            </a:r>
            <a:endParaRPr lang="ar-SA" dirty="0">
              <a:solidFill>
                <a:schemeClr val="bg1"/>
              </a:solidFill>
            </a:endParaRPr>
          </a:p>
        </p:txBody>
      </p:sp>
      <p:sp>
        <p:nvSpPr>
          <p:cNvPr id="6" name="Text Placeholder 7"/>
          <p:cNvSpPr txBox="1">
            <a:spLocks/>
          </p:cNvSpPr>
          <p:nvPr/>
        </p:nvSpPr>
        <p:spPr bwMode="gray">
          <a:xfrm>
            <a:off x="5080000" y="8647089"/>
            <a:ext cx="1273633" cy="430968"/>
          </a:xfrm>
          <a:prstGeom prst="rect">
            <a:avLst/>
          </a:prstGeom>
        </p:spPr>
        <p:txBody>
          <a:bodyPr vert="horz" lIns="0" tIns="0" rIns="132923" bIns="0" rtlCol="0">
            <a:noAutofit/>
          </a:bodyPr>
          <a:lstStyle/>
          <a:p>
            <a:pPr algn="r">
              <a:buFont typeface="Arial" pitchFamily="34" charset="0"/>
              <a:buNone/>
              <a:defRPr/>
            </a:pPr>
            <a:r>
              <a:rPr lang="ar-SA" sz="646" b="1" dirty="0">
                <a:solidFill>
                  <a:schemeClr val="bg1"/>
                </a:solidFill>
                <a:cs typeface="Arial" pitchFamily="34" charset="0"/>
              </a:rPr>
              <a:t>شركة الاستثمارات الوطنية</a:t>
            </a:r>
          </a:p>
          <a:p>
            <a:pPr algn="r">
              <a:buFont typeface="Arial" pitchFamily="34" charset="0"/>
              <a:buNone/>
              <a:defRPr/>
            </a:pPr>
            <a:r>
              <a:rPr lang="ar-SA" sz="646" b="1" dirty="0">
                <a:solidFill>
                  <a:schemeClr val="bg1"/>
                </a:solidFill>
                <a:cs typeface="Arial" pitchFamily="34" charset="0"/>
              </a:rPr>
              <a:t>شرق, شارع المتنبي</a:t>
            </a:r>
          </a:p>
          <a:p>
            <a:pPr algn="r">
              <a:buFont typeface="Arial" pitchFamily="34" charset="0"/>
              <a:buNone/>
              <a:defRPr/>
            </a:pPr>
            <a:r>
              <a:rPr lang="ar-SA" sz="646" b="1" dirty="0">
                <a:solidFill>
                  <a:schemeClr val="bg1"/>
                </a:solidFill>
                <a:cs typeface="Arial" pitchFamily="34" charset="0"/>
              </a:rPr>
              <a:t>مبنى </a:t>
            </a:r>
            <a:r>
              <a:rPr lang="ar-SA" sz="646" b="1" dirty="0" smtClean="0">
                <a:solidFill>
                  <a:schemeClr val="bg1"/>
                </a:solidFill>
                <a:cs typeface="Arial" pitchFamily="34" charset="0"/>
              </a:rPr>
              <a:t>الخليجية</a:t>
            </a:r>
            <a:endParaRPr lang="en-US" sz="646" b="1" dirty="0" smtClean="0">
              <a:solidFill>
                <a:schemeClr val="bg1"/>
              </a:solidFill>
              <a:cs typeface="Arial" pitchFamily="34" charset="0"/>
            </a:endParaRPr>
          </a:p>
          <a:p>
            <a:pPr algn="r">
              <a:buFont typeface="Arial" pitchFamily="34" charset="0"/>
              <a:buNone/>
              <a:defRPr/>
            </a:pPr>
            <a:r>
              <a:rPr lang="ar-KW" sz="646" b="1" dirty="0" smtClean="0">
                <a:solidFill>
                  <a:schemeClr val="bg1"/>
                </a:solidFill>
                <a:cs typeface="Arial" pitchFamily="34" charset="0"/>
              </a:rPr>
              <a:t>ص. ب. 25667 الصفاة 13117 الكويت </a:t>
            </a:r>
            <a:endParaRPr lang="ar-SA" sz="646" b="1" dirty="0">
              <a:solidFill>
                <a:schemeClr val="bg1"/>
              </a:solidFill>
              <a:cs typeface="Arial" pitchFamily="34" charset="0"/>
            </a:endParaRPr>
          </a:p>
        </p:txBody>
      </p:sp>
      <p:pic>
        <p:nvPicPr>
          <p:cNvPr id="9"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993067" cy="89832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43044800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17923</TotalTime>
  <Words>1473</Words>
  <Application>Microsoft Office PowerPoint</Application>
  <PresentationFormat>On-screen Show (4:3)</PresentationFormat>
  <Paragraphs>73</Paragraphs>
  <Slides>7</Slides>
  <Notes>6</Notes>
  <HiddenSlides>0</HiddenSlides>
  <MMClips>0</MMClips>
  <ScaleCrop>false</ScaleCrop>
  <HeadingPairs>
    <vt:vector size="8" baseType="variant">
      <vt:variant>
        <vt:lpstr>Fonts Used</vt:lpstr>
      </vt:variant>
      <vt:variant>
        <vt:i4>5</vt:i4>
      </vt:variant>
      <vt:variant>
        <vt:lpstr>Theme</vt:lpstr>
      </vt:variant>
      <vt:variant>
        <vt:i4>1</vt:i4>
      </vt:variant>
      <vt:variant>
        <vt:lpstr>Links</vt:lpstr>
      </vt:variant>
      <vt:variant>
        <vt:i4>11</vt:i4>
      </vt:variant>
      <vt:variant>
        <vt:lpstr>Slide Titles</vt:lpstr>
      </vt:variant>
      <vt:variant>
        <vt:i4>7</vt:i4>
      </vt:variant>
    </vt:vector>
  </HeadingPairs>
  <TitlesOfParts>
    <vt:vector size="24" baseType="lpstr">
      <vt:lpstr>Arial</vt:lpstr>
      <vt:lpstr>Calibri</vt:lpstr>
      <vt:lpstr>Calibri Light</vt:lpstr>
      <vt:lpstr>Times New Roman</vt:lpstr>
      <vt:lpstr>Wingdings</vt:lpstr>
      <vt:lpstr>Office Theme</vt:lpstr>
      <vt:lpstr>file:///\\nicfps\laid$\Researches%20&amp;%20Studies\Work%20Files\Periodic%20Reports\Boursa%20Kuwait\Weekly\2020\Master%20Model%20for%20weekly%20(wealth%20management)v.1%20-%20Copy.xlsx!Indcies%20!R2C2:R7C9</vt:lpstr>
      <vt:lpstr>file:///\\nicfps\laid$\Researches%20&amp;%20Studies\Work%20Files\Periodic%20Reports\Boursa%20Kuwait\Weekly\2020\Master%20Model%20for%20weekly%20(wealth%20management)v.1%20-%20Copy.xlsx!sector%20indices%20%20!%5bMaster%20Model%20for%20weekly%20(wealth%20management)v.1%20-%20Copy.xlsx%5dsector%20indices%20%20%20Chart%201</vt:lpstr>
      <vt:lpstr>file:///\\nicfps\laid$\Researches%20&amp;%20Studies\Work%20Files\Periodic%20Reports\Boursa%20Kuwait\Weekly\2020\Master%20Model%20for%20weekly%20(wealth%20management)v.1%20-%20Copy.xlsx!sector%20indices%20%20!%5bMaster%20Model%20for%20weekly%20(wealth%20management)v.1%20-%20Copy.xlsx%5dsector%20indices%20%20%20Chart%202</vt:lpstr>
      <vt:lpstr>file:///\\nicfps\laid$\Researches%20&amp;%20Studies\Work%20Files\Periodic%20Reports\Boursa%20Kuwait\Weekly\2020\Master%20Model%20for%20weekly%20(wealth%20management)v.1%20-%20Copy.xlsx!sector%20indices%20%20!R2C24:R17C28</vt:lpstr>
      <vt:lpstr>file:///\\nicfps\laid$\Researches%20&amp;%20Studies\Work%20Files\Periodic%20Reports\Boursa%20Kuwait\Weekly\2020\Master%20Model%20for%20weekly%20(wealth%20management)v.1%20-%20Copy.xlsx!Companies%20(P%20Market)!R3C2:R25C9</vt:lpstr>
      <vt:lpstr>file:///\\nicfps\laid$\Researches%20&amp;%20Studies\Work%20Files\Periodic%20Reports\Boursa%20Kuwait\Weekly\2020\Master%20Model%20for%20weekly%20(wealth%20management)v.1%20-%20Copy.xlsx!(P%20Market)%20chart!%5bMaster%20Model%20for%20weekly%20(wealth%20management)v.1%20-%20Copy.xlsx%5d(P%20Market)%20chart%20Chart%202</vt:lpstr>
      <vt:lpstr>file:///\\nicfps\laid$\Researches%20&amp;%20Studies\Work%20Files\Periodic%20Reports\Boursa%20Kuwait\Weekly\2020\Master%20Model%20for%20weekly%20(wealth%20management)v.1%20-%20Copy.xlsx!companies%20(Main%20Market&amp;%20chart)!R3C22:R15C29</vt:lpstr>
      <vt:lpstr>file:///\\nicfps\laid$\Researches%20&amp;%20Studies\Work%20Files\Periodic%20Reports\Boursa%20Kuwait\Weekly\2020\Master%20Model%20for%20weekly%20(wealth%20management)v.1%20-%20Copy.xlsx!companies%20(Main%20Market&amp;%20chart)!%5bMaster%20Model%20for%20weekly%20(wealth%20management)v.1%20-%20Copy.xlsx%5dcompanies%20(Main%20Market&amp;%20chart)%20Chart%201</vt:lpstr>
      <vt:lpstr>file:///\\nicfps\laid$\Researches%20&amp;%20Studies\Work%20Files\Periodic%20Reports\Boursa%20Kuwait\Weekly\2020\Master%20Model%20for%20weekly%20(wealth%20management)v.1%20-%20Copy.xlsx!companies%20(Main%20Market&amp;%20chart)!R3C12:R15C19</vt:lpstr>
      <vt:lpstr>file:///\\nicfps\laid$\Researches%20&amp;%20Studies\Work%20Files\Periodic%20Reports\Boursa%20Kuwait\Weekly\2020\Master%20Model%20for%20weekly%20(wealth%20management)v.1%20-%20Copy.xlsx!companies%20(Main%20Market&amp;%20chart)!R3C2:R15C9</vt:lpstr>
      <vt:lpstr>file:///\\nicfps\laid$\Researches%20&amp;%20Studies\Work%20Files\Periodic%20Reports\Boursa%20Kuwait\Weekly\2020\Master%20Model%20for%20weekly%20(wealth%20management)v.1%20-%20Copy.xlsx!companies%20(Main%20Market&amp;%20chart)!R3C32:R15C39</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شركة الاستثمارات الوطنية  ش.م.ك.</dc:title>
  <dc:creator>Alaa Alatilie</dc:creator>
  <cp:lastModifiedBy>Hossam Ahmed</cp:lastModifiedBy>
  <cp:revision>3753</cp:revision>
  <cp:lastPrinted>2019-01-10T11:21:43Z</cp:lastPrinted>
  <dcterms:created xsi:type="dcterms:W3CDTF">2015-01-14T07:25:06Z</dcterms:created>
  <dcterms:modified xsi:type="dcterms:W3CDTF">2021-01-28T11:22:24Z</dcterms:modified>
</cp:coreProperties>
</file>