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30" d="100"/>
          <a:sy n="130" d="100"/>
        </p:scale>
        <p:origin x="1344" y="-3624"/>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1/28/2021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1/28/2021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2021/01/2</a:t>
            </a:r>
            <a:r>
              <a:rPr lang="ar-SA" sz="1500" dirty="0">
                <a:latin typeface="+mj-lt"/>
                <a:ea typeface="+mj-ea"/>
                <a:cs typeface="+mj-cs"/>
              </a:rPr>
              <a:t>8</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855711"/>
            <a:ext cx="6591300" cy="5396349"/>
          </a:xfrm>
          <a:prstGeom prst="rect">
            <a:avLst/>
          </a:prstGeom>
          <a:solidFill>
            <a:schemeClr val="bg1">
              <a:lumMod val="95000"/>
            </a:schemeClr>
          </a:solidFill>
        </p:spPr>
        <p:txBody>
          <a:bodyPr wrap="square">
            <a:spAutoFit/>
          </a:bodyPr>
          <a:lstStyle/>
          <a:p>
            <a:pPr algn="r" rtl="1">
              <a:lnSpc>
                <a:spcPct val="150000"/>
              </a:lnSpc>
              <a:spcAft>
                <a:spcPts val="800"/>
              </a:spcAft>
            </a:pPr>
            <a:r>
              <a:rPr lang="ar-SA" sz="1100" b="1" dirty="0" smtClean="0">
                <a:solidFill>
                  <a:srgbClr val="00B050"/>
                </a:solidFill>
                <a:latin typeface="Calibri" panose="020F0502020204030204" pitchFamily="34" charset="0"/>
                <a:ea typeface="Calibri" panose="020F0502020204030204" pitchFamily="34" charset="0"/>
              </a:rPr>
              <a:t>بورصة الكويت تحقق مكاسب أسبوعية للأسبوع الثالث على التوالي</a:t>
            </a:r>
          </a:p>
          <a:p>
            <a:pPr algn="justLow" rtl="1">
              <a:lnSpc>
                <a:spcPct val="150000"/>
              </a:lnSpc>
              <a:spcAft>
                <a:spcPts val="800"/>
              </a:spcAft>
            </a:pPr>
            <a:r>
              <a:rPr lang="ar-SA" sz="1000" dirty="0">
                <a:latin typeface="Calibri" panose="020F0502020204030204" pitchFamily="34" charset="0"/>
                <a:ea typeface="Calibri" panose="020F0502020204030204" pitchFamily="34" charset="0"/>
              </a:rPr>
              <a:t>أنهت بورصة الكويت تعاملاتها للأسبوع الرابع من العام 2021 والمنتهي في الثامن والعشرون من يناير على ارتفاع جماعي في أداء مؤشراتها بالمقارنة مع اقفال الأسبوع الماضي، حيث ارتفع مؤشر السوق العام بنسبة 1.1%، ومؤشر السوق الأول بنسبة 1.4%،  ومؤشر السوق الرئيسي بنسبة 0.3%، كما ارتفع المعدل اليومي لقيمة الأسهم المتداولة بنسبة 41.7% إلى 50.4 مليون د.ك خلال الأسبوع بالمقارنة مع 35.6 مليون د.ك للأسبوع الماضي، كما ارتفع المعدل اليومي لكمية الأسهم المتداولة بنسبة 47% إلي 404 مليون سهم بالمقارنة مع 275 مليون </a:t>
            </a:r>
            <a:r>
              <a:rPr lang="ar-SA" sz="1000" dirty="0" smtClean="0">
                <a:latin typeface="Calibri" panose="020F0502020204030204" pitchFamily="34" charset="0"/>
                <a:ea typeface="Calibri" panose="020F0502020204030204" pitchFamily="34" charset="0"/>
              </a:rPr>
              <a:t>سهم.</a:t>
            </a:r>
          </a:p>
          <a:p>
            <a:pPr algn="r"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000" dirty="0">
                <a:latin typeface="Calibri" panose="020F0502020204030204" pitchFamily="34" charset="0"/>
                <a:ea typeface="Calibri" panose="020F0502020204030204" pitchFamily="34" charset="0"/>
              </a:rPr>
              <a:t>واصلت مؤشرات البورصة أدائها الإيجابي للأسبوع الثالث على التوالي، استكمالا للحالة الإيجابية التي بدأتها منذ منتصف أوائل الشهر الجاري، حيث أقفلت ثلاث جلسات داخل المربع الأخضر، في حين أغلقت جلستي منتصف ونهاية الأسبوع على </a:t>
            </a:r>
            <a:r>
              <a:rPr lang="ar-SA" sz="1000" dirty="0" smtClean="0">
                <a:latin typeface="Calibri" panose="020F0502020204030204" pitchFamily="34" charset="0"/>
                <a:ea typeface="Calibri" panose="020F0502020204030204" pitchFamily="34" charset="0"/>
              </a:rPr>
              <a:t>تراجع طفيف. </a:t>
            </a:r>
            <a:r>
              <a:rPr lang="ar-SA" sz="1000" dirty="0" smtClean="0">
                <a:latin typeface="Calibri" panose="020F0502020204030204" pitchFamily="34" charset="0"/>
                <a:ea typeface="Calibri" panose="020F0502020204030204" pitchFamily="34" charset="0"/>
              </a:rPr>
              <a:t>وبالنظر </a:t>
            </a:r>
            <a:r>
              <a:rPr lang="ar-SA" sz="1000" dirty="0">
                <a:latin typeface="Calibri" panose="020F0502020204030204" pitchFamily="34" charset="0"/>
                <a:ea typeface="Calibri" panose="020F0502020204030204" pitchFamily="34" charset="0"/>
              </a:rPr>
              <a:t>إلى تداولات </a:t>
            </a:r>
            <a:r>
              <a:rPr lang="ar-SA" sz="1000" dirty="0" smtClean="0">
                <a:latin typeface="Calibri" panose="020F0502020204030204" pitchFamily="34" charset="0"/>
                <a:ea typeface="Calibri" panose="020F0502020204030204" pitchFamily="34" charset="0"/>
              </a:rPr>
              <a:t>الأسبوع </a:t>
            </a:r>
            <a:r>
              <a:rPr lang="ar-SA" sz="1000" dirty="0">
                <a:latin typeface="Calibri" panose="020F0502020204030204" pitchFamily="34" charset="0"/>
                <a:ea typeface="Calibri" panose="020F0502020204030204" pitchFamily="34" charset="0"/>
              </a:rPr>
              <a:t>نلاحظ استمرار حالة الزخم الشرائي الإنتقائي على العديد من أسهم السوق الأول، حيث نجحت شريحة واسعة من هذه الأسهم في تحقيق مكاسب سوقية ملحوظة، كما شهد قطاع البنوك على وجه التحديد زخما ايجابيا واضحا خلال الأسبوع بالمقارنة مع تداولاته للأسبوع الماضي، حيث واصل القطاع تسجيله لمكاسب سوقية للأسبوع الثالث على </a:t>
            </a:r>
            <a:r>
              <a:rPr lang="ar-SA" sz="1000" dirty="0" smtClean="0">
                <a:latin typeface="Calibri" panose="020F0502020204030204" pitchFamily="34" charset="0"/>
                <a:ea typeface="Calibri" panose="020F0502020204030204" pitchFamily="34" charset="0"/>
              </a:rPr>
              <a:t>التوالي، كما ارتفعت قيم تداولات القطاع خلال الفترة إلى 42.9% من اجمالي قيم تداول السوق، بالمقارنة مع 11.2% خلال الأسبوع السابق، وقد زاد </a:t>
            </a:r>
            <a:r>
              <a:rPr lang="ar-SA" sz="1000" dirty="0">
                <a:latin typeface="Calibri" panose="020F0502020204030204" pitchFamily="34" charset="0"/>
                <a:ea typeface="Calibri" panose="020F0502020204030204" pitchFamily="34" charset="0"/>
              </a:rPr>
              <a:t>هذا الزخم بشكل </a:t>
            </a:r>
            <a:r>
              <a:rPr lang="ar-SA" sz="1000" dirty="0" smtClean="0">
                <a:latin typeface="Calibri" panose="020F0502020204030204" pitchFamily="34" charset="0"/>
                <a:ea typeface="Calibri" panose="020F0502020204030204" pitchFamily="34" charset="0"/>
              </a:rPr>
              <a:t>لافت عقب </a:t>
            </a:r>
            <a:r>
              <a:rPr lang="ar-SA" sz="1000" dirty="0">
                <a:latin typeface="Calibri" panose="020F0502020204030204" pitchFamily="34" charset="0"/>
                <a:ea typeface="Calibri" panose="020F0502020204030204" pitchFamily="34" charset="0"/>
              </a:rPr>
              <a:t>افصاح بنك الكويت الوطني عن بياناته السنوية للعام 2020 وتوصية مجلس الإدارة بتوزيعات نقدية وكذلك أسهم منحة، الأمر الذي زاد من الشهية الإستثمارية لدى المتعاملين، وهو ما جعل متوسط قيم وأحجام التداول تقفز بشكل حاد بالمقارنة مع الأسبوع الماضي، كما أن هذه الإيجابية والشهية الإستثمارية دفعت مؤشر السوق العام إلى أعلى مستوى له منذ منتصف شهر أكتوبر الماضي عند 5,750 نقطة، كما عزز من وقوف مؤشر السوق الأول على عتبة مستوى 6,300 نقطة</a:t>
            </a:r>
            <a:r>
              <a:rPr lang="ar-SA" sz="1000" dirty="0" smtClean="0">
                <a:latin typeface="Calibri" panose="020F0502020204030204" pitchFamily="34" charset="0"/>
                <a:ea typeface="Calibri" panose="020F0502020204030204" pitchFamily="34" charset="0"/>
              </a:rPr>
              <a:t>. أما </a:t>
            </a:r>
            <a:r>
              <a:rPr lang="ar-SA" sz="1000" dirty="0">
                <a:latin typeface="Calibri" panose="020F0502020204030204" pitchFamily="34" charset="0"/>
                <a:ea typeface="Calibri" panose="020F0502020204030204" pitchFamily="34" charset="0"/>
              </a:rPr>
              <a:t>أسهم السوق السوق الرئيسي فلا تزال تشهد زخم مضاربي ملحوظ وسط استمرار الشهية المضاربية </a:t>
            </a:r>
            <a:r>
              <a:rPr lang="ar-SA" sz="1000" dirty="0" smtClean="0">
                <a:latin typeface="Calibri" panose="020F0502020204030204" pitchFamily="34" charset="0"/>
                <a:ea typeface="Calibri" panose="020F0502020204030204" pitchFamily="34" charset="0"/>
              </a:rPr>
              <a:t>على</a:t>
            </a:r>
            <a:r>
              <a:rPr lang="en-US" sz="1000" dirty="0" smtClean="0">
                <a:latin typeface="Calibri" panose="020F0502020204030204" pitchFamily="34" charset="0"/>
                <a:ea typeface="Calibri" panose="020F0502020204030204" pitchFamily="34" charset="0"/>
              </a:rPr>
              <a:t> </a:t>
            </a:r>
            <a:r>
              <a:rPr lang="ar-SA" sz="1000" dirty="0" smtClean="0">
                <a:latin typeface="Calibri" panose="020F0502020204030204" pitchFamily="34" charset="0"/>
                <a:ea typeface="Calibri" panose="020F0502020204030204" pitchFamily="34" charset="0"/>
              </a:rPr>
              <a:t>عدد </a:t>
            </a:r>
            <a:r>
              <a:rPr lang="ar-SA" sz="1000" dirty="0">
                <a:latin typeface="Calibri" panose="020F0502020204030204" pitchFamily="34" charset="0"/>
                <a:ea typeface="Calibri" panose="020F0502020204030204" pitchFamily="34" charset="0"/>
              </a:rPr>
              <a:t>محدود من الأسهم، وفي المقابل تعرضت شريحة أخرى إلى ضغوط بيعية واضحة، وهو ما انعكس على أداء مؤشر السوق الرئيسي وجعله الأقل أداءا بين بقية المؤشرات. </a:t>
            </a:r>
          </a:p>
          <a:p>
            <a:pPr algn="justLow" rtl="1">
              <a:lnSpc>
                <a:spcPct val="150000"/>
              </a:lnSpc>
              <a:spcAft>
                <a:spcPts val="800"/>
              </a:spcAft>
            </a:pPr>
            <a:r>
              <a:rPr lang="ar-SA" sz="1000" dirty="0">
                <a:latin typeface="Calibri" panose="020F0502020204030204" pitchFamily="34" charset="0"/>
                <a:ea typeface="Calibri" panose="020F0502020204030204" pitchFamily="34" charset="0"/>
              </a:rPr>
              <a:t>الجدير بالذكر أن بنك الكويت المركزي قد أبدى موافقته للبنوك الكويتية على توزيع أرباح نقدية لمساهميها عن العام 2020، بشرط ألا تؤثر هذه التوزيعات على الكفاية الرأسمالية المطلوبة للبنوك، وأشار المركزي إلى أن هذه الخطوة جاءت في ضوء ما أظهرته البنوك الكويتية من قوة ومتانة مستويات الكفاية الرأسمالية لديها، وعدم استخدامها للاحتياطيات التحوطية خلال عام </a:t>
            </a:r>
            <a:r>
              <a:rPr lang="ar-SA" sz="1000" dirty="0" smtClean="0">
                <a:latin typeface="Calibri" panose="020F0502020204030204" pitchFamily="34" charset="0"/>
                <a:ea typeface="Calibri" panose="020F0502020204030204" pitchFamily="34" charset="0"/>
              </a:rPr>
              <a:t>2020. وفي </a:t>
            </a:r>
            <a:r>
              <a:rPr lang="ar-SA" sz="1000" dirty="0">
                <a:latin typeface="Calibri" panose="020F0502020204030204" pitchFamily="34" charset="0"/>
                <a:ea typeface="Calibri" panose="020F0502020204030204" pitchFamily="34" charset="0"/>
              </a:rPr>
              <a:t>ذات السياق، استهل بنك الكويت الوطني وبنك بوبيان كعادتهما قطار إفصاحات الشركات المدرجة عن بياناتها المالية السنوية 2020، والتي تعتبر أحد أهم المحفزات في الوقت الراهن والتي تترقبها الأوساط الإستثمارية بشكل عام، والتي من المفترض أن تكون وقودا لحركة التداولات خلال الفترة </a:t>
            </a:r>
            <a:r>
              <a:rPr lang="ar-SA" sz="1000" dirty="0" smtClean="0">
                <a:latin typeface="Calibri" panose="020F0502020204030204" pitchFamily="34" charset="0"/>
                <a:ea typeface="Calibri" panose="020F0502020204030204" pitchFamily="34" charset="0"/>
              </a:rPr>
              <a:t>المقبل</a:t>
            </a:r>
            <a:r>
              <a:rPr lang="ar-SA" sz="1000" dirty="0" smtClean="0">
                <a:latin typeface="Calibri" panose="020F0502020204030204" pitchFamily="34" charset="0"/>
                <a:ea typeface="Calibri" panose="020F0502020204030204" pitchFamily="34" charset="0"/>
              </a:rPr>
              <a:t>ة.</a:t>
            </a:r>
            <a:endParaRPr lang="ar-SA" sz="1000" dirty="0">
              <a:latin typeface="Calibri" panose="020F0502020204030204" pitchFamily="34" charset="0"/>
              <a:ea typeface="Calibri" panose="020F0502020204030204" pitchFamily="34" charset="0"/>
            </a:endParaRPr>
          </a:p>
        </p:txBody>
      </p:sp>
      <p:sp>
        <p:nvSpPr>
          <p:cNvPr id="14" name="TextBox 13"/>
          <p:cNvSpPr txBox="1"/>
          <p:nvPr/>
        </p:nvSpPr>
        <p:spPr>
          <a:xfrm>
            <a:off x="152400" y="2647539"/>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246874084"/>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940"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76394" cy="7195560"/>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200" b="1" u="sng" dirty="0">
                <a:latin typeface="Calibri" panose="020F0502020204030204" pitchFamily="34" charset="0"/>
                <a:ea typeface="Calibri" panose="020F0502020204030204" pitchFamily="34" charset="0"/>
              </a:rPr>
              <a:t>أهم افصاحات الشركات خلال الفترة</a:t>
            </a:r>
            <a:endParaRPr lang="en-US" sz="12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بنك الكويت الوطني بنسبة 38.6% إلى 246.3 مليون د.ك للعام 2020، بالمقارنة مع 401.3 مليون د.ك للعام 2019 وقد أوصى مجلس إدارة البنك بتوزيعات نقدية بمقدار 20 فلس للسهم وكذلك 5% أسهم منحة لمساهمي البنك.</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تراجعت أرباح بنك بوبيان بنسبة 45% إلى 34.4 مليون د.ك للعام 2020، بالمقارنة مع 62.6 مليون د.ك للعام 2019، وقد أوصى مجلس إدارة البنك بتوزيع 5% أسهم منحة لمساهمي البنك.</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وافقت الجمعية العامة غير العادية لشركة الإستثمارات الوطنية على اضافة غرض جديد للقيام بنشاط صانع السوق.</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وافقت الجمعية العامة العادية لشركة </a:t>
            </a:r>
            <a:r>
              <a:rPr lang="ar-SA" sz="1000" dirty="0" smtClean="0">
                <a:latin typeface="Calibri" panose="020F0502020204030204" pitchFamily="34" charset="0"/>
                <a:ea typeface="Calibri" panose="020F0502020204030204" pitchFamily="34" charset="0"/>
              </a:rPr>
              <a:t>ألافكو </a:t>
            </a:r>
            <a:r>
              <a:rPr lang="ar-SA" sz="1000" dirty="0">
                <a:latin typeface="Calibri" panose="020F0502020204030204" pitchFamily="34" charset="0"/>
                <a:ea typeface="Calibri" panose="020F0502020204030204" pitchFamily="34" charset="0"/>
              </a:rPr>
              <a:t>لتمويل شراء وتأجير الطائرات على عدم توزيع أرباح على مساهمي الشركة عن السنة المالية المنتهية في 30 سبتمبر 2020.</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أفادت شركة الإتصالات </a:t>
            </a:r>
            <a:r>
              <a:rPr lang="ar-SA" sz="1000" dirty="0" smtClean="0">
                <a:latin typeface="Calibri" panose="020F0502020204030204" pitchFamily="34" charset="0"/>
                <a:ea typeface="Calibri" panose="020F0502020204030204" pitchFamily="34" charset="0"/>
              </a:rPr>
              <a:t>المتنقلة "</a:t>
            </a:r>
            <a:r>
              <a:rPr lang="ar-SA" sz="1000" dirty="0">
                <a:latin typeface="Calibri" panose="020F0502020204030204" pitchFamily="34" charset="0"/>
                <a:ea typeface="Calibri" panose="020F0502020204030204" pitchFamily="34" charset="0"/>
              </a:rPr>
              <a:t>مجموعة زين" عن قيامها بشراء نحو 9.6% من اجمالي أسهم شركة زبن البحرين  بسعر 0.115 د.ب للسهم الواحد ، وبذلك ارتفعت نسبة ملكية مجموعة زين في شركة زين البحرين إلى 65% بدلا من 55.4%.</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سوف يجتمع مجلس إدارة شركة مجموعة الإمتياز الإستثمارية يوم الأحد الموافق 31 يناير 2021 لمناقشة واعتماد البيانات المالية  السنوية للسنة المالية المنتهية في 31 ديسمبر 2020.</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سوف يجتمع مجلس إدارة شركة القرين لصناعة الكيماويات يوم الأحد الموافق 31 يناير 2021 لمناقشة واعتماد البيانات المالية  لفترة التسعة أشهر المنتهية في 31 ديسمبر 2020.</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سوف يجتمع مجلس إدارة شركة السكب الكويتية يوم الأثنين الموافق 1 فبراير 2021 لمناقشة واعتماد البيانات المالية  السنوية للسنة المالية المنتهية في 31 ديسمبر 2020.</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قامت الشركة الأولى للإستثمار بتعديل تاريخ حيازة السهم إلى يوم الخميس الموافق 18 فبراير المقبل لإستحقاقات السهم.</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قامت شركة أصول للإستثمار بتعديل تاريخ حيازة السهم إلى يوم الأثنين الموافق الأول من شهر مارس القادم لإستحقاقات السهم.</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قامت شركة مجموعة الخصوصية القابضة بتوقيع عقد مع مؤسسة المواني الكويتية بقيمة 1.2 مليون د.ك. </a:t>
            </a:r>
            <a:endParaRPr lang="en-US" sz="10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000" dirty="0">
                <a:latin typeface="Calibri" panose="020F0502020204030204" pitchFamily="34" charset="0"/>
                <a:ea typeface="Calibri" panose="020F0502020204030204" pitchFamily="34" charset="0"/>
              </a:rPr>
              <a:t>بلغت خسائر شركة الإنماء العقارية نحو 460 ألف د.ك وذلك عن السنة المالية المنتهية في 31 أكتوبر 2020.</a:t>
            </a:r>
            <a:endParaRPr lang="en-US" sz="100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200" b="1" u="sng" dirty="0" smtClean="0"/>
              <a:t>أسعار </a:t>
            </a:r>
            <a:r>
              <a:rPr lang="ar-SA" sz="1200" b="1" u="sng" dirty="0"/>
              <a:t>النفط </a:t>
            </a:r>
            <a:endParaRPr lang="ar-SA" sz="12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rPr>
              <a:t> </a:t>
            </a:r>
            <a:r>
              <a:rPr lang="ar-SA" sz="1000" dirty="0">
                <a:latin typeface="Calibri" panose="020F0502020204030204" pitchFamily="34" charset="0"/>
                <a:ea typeface="Calibri" panose="020F0502020204030204" pitchFamily="34" charset="0"/>
              </a:rPr>
              <a:t>تراجع سعر خام برنت بشكل طفيف خلال تداولات الأسبوع، لكنه لا يزال فوق مستوى 55 دولار أمريكي، </a:t>
            </a:r>
            <a:r>
              <a:rPr lang="ar-SA" sz="1000" dirty="0" smtClean="0">
                <a:latin typeface="Calibri" panose="020F0502020204030204" pitchFamily="34" charset="0"/>
                <a:ea typeface="Calibri" panose="020F0502020204030204" pitchFamily="34" charset="0"/>
              </a:rPr>
              <a:t>في </a:t>
            </a:r>
            <a:r>
              <a:rPr lang="ar-SA" sz="1000" dirty="0">
                <a:latin typeface="Calibri" panose="020F0502020204030204" pitchFamily="34" charset="0"/>
                <a:ea typeface="Calibri" panose="020F0502020204030204" pitchFamily="34" charset="0"/>
              </a:rPr>
              <a:t>ظل المخاوف المرتبطة بمستويات الطلب على الخام، تزامنًا مع استمرار تفشي جائحة كوفيد 19وتطبيق قيود الإغلاق المرتبطة به. </a:t>
            </a:r>
            <a:r>
              <a:rPr lang="ar-SA" sz="1000" dirty="0" smtClean="0">
                <a:latin typeface="Calibri" panose="020F0502020204030204" pitchFamily="34" charset="0"/>
                <a:ea typeface="Calibri" panose="020F0502020204030204" pitchFamily="34" charset="0"/>
              </a:rPr>
              <a:t>يُذكر أن الصين </a:t>
            </a:r>
            <a:r>
              <a:rPr lang="ar-SA" sz="1000" dirty="0">
                <a:latin typeface="Calibri" panose="020F0502020204030204" pitchFamily="34" charset="0"/>
                <a:ea typeface="Calibri" panose="020F0502020204030204" pitchFamily="34" charset="0"/>
              </a:rPr>
              <a:t>ثاني أكبر مستهلك للنفط في </a:t>
            </a:r>
            <a:r>
              <a:rPr lang="ar-SA" sz="1000" dirty="0" smtClean="0">
                <a:latin typeface="Calibri" panose="020F0502020204030204" pitchFamily="34" charset="0"/>
                <a:ea typeface="Calibri" panose="020F0502020204030204" pitchFamily="34" charset="0"/>
              </a:rPr>
              <a:t>العالم تواجه </a:t>
            </a:r>
            <a:r>
              <a:rPr lang="ar-SA" sz="1000" dirty="0">
                <a:latin typeface="Calibri" panose="020F0502020204030204" pitchFamily="34" charset="0"/>
                <a:ea typeface="Calibri" panose="020F0502020204030204" pitchFamily="34" charset="0"/>
              </a:rPr>
              <a:t>ارتفاعا في </a:t>
            </a:r>
            <a:r>
              <a:rPr lang="ar-SA" sz="1000" dirty="0" smtClean="0">
                <a:latin typeface="Calibri" panose="020F0502020204030204" pitchFamily="34" charset="0"/>
                <a:ea typeface="Calibri" panose="020F0502020204030204" pitchFamily="34" charset="0"/>
              </a:rPr>
              <a:t>الإصابات بالفيروس، </a:t>
            </a:r>
            <a:r>
              <a:rPr lang="ar-SA" sz="1000" dirty="0">
                <a:latin typeface="Calibri" panose="020F0502020204030204" pitchFamily="34" charset="0"/>
                <a:ea typeface="Calibri" panose="020F0502020204030204" pitchFamily="34" charset="0"/>
              </a:rPr>
              <a:t>كما أنها تسعى للحد من السفر مع اقترابها من أكثر مواسم السفر ازدحاما.</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a:t>
            </a:r>
            <a:r>
              <a:rPr lang="ar-SA" sz="1000" dirty="0" smtClean="0"/>
              <a:t>الخدمات المالية بنسبة 2.1%، تلاه قطاع البنوك بنسبة 1.6%، </a:t>
            </a:r>
            <a:r>
              <a:rPr lang="ar-SA" sz="1000" dirty="0" smtClean="0"/>
              <a:t>في </a:t>
            </a:r>
            <a:r>
              <a:rPr lang="ar-SA" sz="1000" dirty="0" smtClean="0"/>
              <a:t>حين تصدر الخاسرين قطاع النفط والغاز بنسبة 2.3%، ثم قطاع الرعاية الصحية بنسبة 1%.</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البنوك</a:t>
            </a:r>
            <a:r>
              <a:rPr lang="ar-SA" sz="1000" dirty="0" smtClean="0"/>
              <a:t> وقطاع </a:t>
            </a:r>
            <a:r>
              <a:rPr lang="ar-SA" sz="1000" dirty="0"/>
              <a:t>الخدمات المالية</a:t>
            </a:r>
            <a:r>
              <a:rPr lang="ar-KW" sz="1000" dirty="0" smtClean="0"/>
              <a:t> </a:t>
            </a:r>
            <a:r>
              <a:rPr lang="ar-KW" sz="1000" dirty="0"/>
              <a:t>وقطاع</a:t>
            </a:r>
            <a:r>
              <a:rPr lang="ar-SA" sz="1000" dirty="0"/>
              <a:t> </a:t>
            </a:r>
            <a:r>
              <a:rPr lang="ar-SA" sz="1000" dirty="0" smtClean="0"/>
              <a:t>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42.9</a:t>
            </a:r>
            <a:r>
              <a:rPr lang="ar-KW" sz="1000" dirty="0" smtClean="0"/>
              <a:t>%</a:t>
            </a:r>
            <a:r>
              <a:rPr lang="ar-SA" sz="1000" dirty="0" smtClean="0"/>
              <a:t>، 27.7% </a:t>
            </a:r>
            <a:r>
              <a:rPr lang="ar-SA" sz="1000" dirty="0" smtClean="0"/>
              <a:t>و11.7</a:t>
            </a:r>
            <a:r>
              <a:rPr lang="ar-SA" sz="1000" dirty="0" smtClean="0"/>
              <a:t>% </a:t>
            </a:r>
            <a:r>
              <a:rPr lang="ar-KW" sz="1000" dirty="0" smtClean="0"/>
              <a:t>على </a:t>
            </a:r>
            <a:r>
              <a:rPr lang="ar-KW" sz="1000" dirty="0"/>
              <a:t>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52.5</a:t>
            </a:r>
            <a:r>
              <a:rPr lang="ar-KW" sz="1000" dirty="0" smtClean="0"/>
              <a:t>%</a:t>
            </a:r>
            <a:r>
              <a:rPr lang="ar-SA" sz="1000" dirty="0" smtClean="0"/>
              <a:t>،</a:t>
            </a:r>
            <a:r>
              <a:rPr lang="ar-KW" sz="1000" dirty="0" smtClean="0"/>
              <a:t> </a:t>
            </a:r>
            <a:r>
              <a:rPr lang="ar-SA" sz="1000" dirty="0" smtClean="0"/>
              <a:t>13.6</a:t>
            </a:r>
            <a:r>
              <a:rPr lang="ar-KW" sz="1000" dirty="0" smtClean="0"/>
              <a:t>%</a:t>
            </a:r>
            <a:r>
              <a:rPr lang="ar-SA" sz="1000" dirty="0" smtClean="0"/>
              <a:t> </a:t>
            </a:r>
            <a:r>
              <a:rPr lang="ar-KW" sz="1000" dirty="0" smtClean="0"/>
              <a:t>و</a:t>
            </a:r>
            <a:r>
              <a:rPr lang="ar-SA" sz="1000" dirty="0" smtClean="0"/>
              <a:t>13.4</a:t>
            </a:r>
            <a:r>
              <a:rPr lang="ar-SA" sz="1000" dirty="0" smtClean="0"/>
              <a:t>%</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234973917"/>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792"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47057856"/>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793"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226686422"/>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794"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641964"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a:t>بنك الكويت الوطني قائمة 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30.8</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873 فلس مرتفعا بنسبة 2.2%</a:t>
            </a:r>
            <a:r>
              <a:rPr lang="ar-KW" sz="1000" dirty="0" smtClean="0"/>
              <a:t>،</a:t>
            </a:r>
            <a:r>
              <a:rPr lang="ar-SA" sz="1000" dirty="0" smtClean="0"/>
              <a:t> وجاء سهم بيت التمويل الكويتي بالمركز الثاني </a:t>
            </a:r>
            <a:r>
              <a:rPr lang="ar-SA" sz="1000" dirty="0"/>
              <a:t>بقيمة تداول بلغ</a:t>
            </a:r>
            <a:r>
              <a:rPr lang="ar-KW" sz="1000" dirty="0"/>
              <a:t>ت</a:t>
            </a:r>
            <a:r>
              <a:rPr lang="ar-SA" sz="1000" dirty="0"/>
              <a:t> </a:t>
            </a:r>
            <a:r>
              <a:rPr lang="ar-SA" sz="1000" dirty="0" smtClean="0"/>
              <a:t>28.7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715 فلس مرتفعا بنسبة 1.4%، </a:t>
            </a:r>
            <a:r>
              <a:rPr lang="ar-KW" sz="1000" dirty="0" smtClean="0"/>
              <a:t>ثم </a:t>
            </a:r>
            <a:r>
              <a:rPr lang="ar-SA" sz="1000" dirty="0" smtClean="0"/>
              <a:t>جاء سهم</a:t>
            </a:r>
            <a:r>
              <a:rPr lang="ar-KW" sz="1000" dirty="0" smtClean="0"/>
              <a:t> </a:t>
            </a:r>
            <a:r>
              <a:rPr lang="ar-SA" sz="1000" dirty="0" smtClean="0"/>
              <a:t>شركة أجيليتي للمخازن العمومية بالمركز </a:t>
            </a:r>
            <a:r>
              <a:rPr lang="ar-KW" sz="1000" dirty="0" smtClean="0"/>
              <a:t>الثالث</a:t>
            </a:r>
            <a:r>
              <a:rPr lang="ar-SA" sz="1000" dirty="0" smtClean="0"/>
              <a:t> بقيمة </a:t>
            </a:r>
            <a:r>
              <a:rPr lang="ar-SA" sz="1000" dirty="0"/>
              <a:t>تداول </a:t>
            </a:r>
            <a:r>
              <a:rPr lang="ar-SA" sz="1000" dirty="0" smtClean="0"/>
              <a:t>بلغت 10.1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749 فلس</a:t>
            </a:r>
            <a:r>
              <a:rPr lang="ar-SA" sz="1000" dirty="0"/>
              <a:t> </a:t>
            </a:r>
            <a:r>
              <a:rPr lang="ar-SA" sz="1000" dirty="0" smtClean="0"/>
              <a:t>مرتفعا بنسبة 1.2%.</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5,991</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5,475</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2,736</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571445193"/>
              </p:ext>
            </p:extLst>
          </p:nvPr>
        </p:nvGraphicFramePr>
        <p:xfrm>
          <a:off x="139700" y="1184275"/>
          <a:ext cx="6604000" cy="4029075"/>
        </p:xfrm>
        <a:graphic>
          <a:graphicData uri="http://schemas.openxmlformats.org/presentationml/2006/ole">
            <mc:AlternateContent xmlns:mc="http://schemas.openxmlformats.org/markup-compatibility/2006">
              <mc:Choice xmlns:v="urn:schemas-microsoft-com:vml" Requires="v">
                <p:oleObj spid="_x0000_s137010" name="Worksheet" r:id="rId5" imgW="6686475" imgH="4029075" progId="Excel.Sheet.12">
                  <p:link updateAutomatic="1"/>
                </p:oleObj>
              </mc:Choice>
              <mc:Fallback>
                <p:oleObj name="Worksheet" r:id="rId5" imgW="6686475" imgH="4029075" progId="Excel.Sheet.12">
                  <p:link updateAutomatic="1"/>
                  <p:pic>
                    <p:nvPicPr>
                      <p:cNvPr id="0" name=""/>
                      <p:cNvPicPr/>
                      <p:nvPr/>
                    </p:nvPicPr>
                    <p:blipFill>
                      <a:blip r:embed="rId6"/>
                      <a:stretch>
                        <a:fillRect/>
                      </a:stretch>
                    </p:blipFill>
                    <p:spPr>
                      <a:xfrm>
                        <a:off x="139700" y="1184275"/>
                        <a:ext cx="66040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53736250"/>
              </p:ext>
            </p:extLst>
          </p:nvPr>
        </p:nvGraphicFramePr>
        <p:xfrm>
          <a:off x="152400" y="5457825"/>
          <a:ext cx="3848100" cy="2914650"/>
        </p:xfrm>
        <a:graphic>
          <a:graphicData uri="http://schemas.openxmlformats.org/presentationml/2006/ole">
            <mc:AlternateContent xmlns:mc="http://schemas.openxmlformats.org/markup-compatibility/2006">
              <mc:Choice xmlns:v="urn:schemas-microsoft-com:vml" Requires="v">
                <p:oleObj spid="_x0000_s137011" name="Worksheet" r:id="rId7" imgW="4324275" imgH="2914650" progId="Excel.Sheet.12">
                  <p:link updateAutomatic="1"/>
                </p:oleObj>
              </mc:Choice>
              <mc:Fallback>
                <p:oleObj name="Worksheet" r:id="rId7" imgW="4324275" imgH="2914650" progId="Excel.Sheet.12">
                  <p:link updateAutomatic="1"/>
                  <p:pic>
                    <p:nvPicPr>
                      <p:cNvPr id="0" name=""/>
                      <p:cNvPicPr/>
                      <p:nvPr/>
                    </p:nvPicPr>
                    <p:blipFill>
                      <a:blip r:embed="rId8"/>
                      <a:stretch>
                        <a:fillRect/>
                      </a:stretch>
                    </p:blipFill>
                    <p:spPr>
                      <a:xfrm>
                        <a:off x="152400" y="5457825"/>
                        <a:ext cx="3848100" cy="2914650"/>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مجموعة أرزان المالية للتمويل والإستثمار قائمة </a:t>
            </a:r>
            <a:r>
              <a:rPr lang="ar-SA" sz="1000" dirty="0"/>
              <a:t>الأسهم الأعلى </a:t>
            </a:r>
            <a:r>
              <a:rPr lang="ar-SA" sz="1000" dirty="0" smtClean="0"/>
              <a:t>تداولا من </a:t>
            </a:r>
            <a:r>
              <a:rPr lang="ar-SA" sz="1000" dirty="0"/>
              <a:t>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13.5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76.4</a:t>
            </a:r>
            <a:r>
              <a:rPr lang="ar-KW" sz="1000" dirty="0" smtClean="0"/>
              <a:t> </a:t>
            </a:r>
            <a:r>
              <a:rPr lang="ar-SA" sz="1000" dirty="0" smtClean="0"/>
              <a:t>فلس مرتفعا بنسبة 20.5%</a:t>
            </a:r>
            <a:r>
              <a:rPr lang="ar-KW" sz="1000" dirty="0" smtClean="0"/>
              <a:t>، </a:t>
            </a:r>
            <a:r>
              <a:rPr lang="ar-SA" sz="1000" dirty="0" smtClean="0"/>
              <a:t>وجاء سهم شركة أعيان للإجارة والإستثمار بالمركز الثاني </a:t>
            </a:r>
            <a:r>
              <a:rPr lang="ar-SA" sz="1000" dirty="0"/>
              <a:t>بقيمة تداول </a:t>
            </a:r>
            <a:r>
              <a:rPr lang="ar-SA" sz="1000" dirty="0" smtClean="0"/>
              <a:t>بلغت 12.5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107 </a:t>
            </a:r>
            <a:r>
              <a:rPr lang="ar-SA" sz="1000" dirty="0"/>
              <a:t>فلس </a:t>
            </a:r>
            <a:r>
              <a:rPr lang="ar-SA" sz="1000" dirty="0" smtClean="0"/>
              <a:t>مرتفعا </a:t>
            </a:r>
            <a:r>
              <a:rPr lang="ar-SA" sz="1000" dirty="0"/>
              <a:t>بنسبة </a:t>
            </a:r>
            <a:r>
              <a:rPr lang="ar-SA" sz="1000" dirty="0" smtClean="0"/>
              <a:t>10.3%، ثم جاء </a:t>
            </a:r>
            <a:r>
              <a:rPr lang="ar-SA" sz="1000" dirty="0"/>
              <a:t>سهم</a:t>
            </a:r>
            <a:r>
              <a:rPr lang="ar-KW" sz="1000" dirty="0"/>
              <a:t> </a:t>
            </a:r>
            <a:r>
              <a:rPr lang="ar-SA" sz="1000" dirty="0" smtClean="0"/>
              <a:t>شركة الإستشارات المالية الدولية بالمركز الثالث </a:t>
            </a:r>
            <a:r>
              <a:rPr lang="ar-SA" sz="1000" dirty="0"/>
              <a:t>بقيمة تداول </a:t>
            </a:r>
            <a:r>
              <a:rPr lang="ar-SA" sz="1000" dirty="0" smtClean="0"/>
              <a:t>بلغ</a:t>
            </a:r>
            <a:r>
              <a:rPr lang="ar-KW" sz="1000" dirty="0" smtClean="0"/>
              <a:t>ت</a:t>
            </a:r>
            <a:r>
              <a:rPr lang="ar-SA" sz="1000" dirty="0" smtClean="0"/>
              <a:t> 8.4 مليون د.ك،</a:t>
            </a:r>
            <a:r>
              <a:rPr lang="ar-KW" sz="1000" dirty="0" smtClean="0"/>
              <a:t> </a:t>
            </a:r>
            <a:r>
              <a:rPr lang="ar-SA" sz="1000" dirty="0"/>
              <a:t>لينهي بذلك </a:t>
            </a:r>
            <a:r>
              <a:rPr lang="ar-KW" sz="1000" dirty="0"/>
              <a:t>تداولات الأسبوع </a:t>
            </a:r>
            <a:r>
              <a:rPr lang="ar-SA" sz="1000" dirty="0" smtClean="0"/>
              <a:t>عند سعر 85.2 فلس مرتفعا بنسبة 13%.</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999</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654</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455</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983863786"/>
              </p:ext>
            </p:extLst>
          </p:nvPr>
        </p:nvGraphicFramePr>
        <p:xfrm>
          <a:off x="166689" y="1150938"/>
          <a:ext cx="6577012" cy="2314575"/>
        </p:xfrm>
        <a:graphic>
          <a:graphicData uri="http://schemas.openxmlformats.org/presentationml/2006/ole">
            <mc:AlternateContent xmlns:mc="http://schemas.openxmlformats.org/markup-compatibility/2006">
              <mc:Choice xmlns:v="urn:schemas-microsoft-com:vml" Requires="v">
                <p:oleObj spid="_x0000_s139385"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94298248"/>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9386"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443304316"/>
              </p:ext>
            </p:extLst>
          </p:nvPr>
        </p:nvGraphicFramePr>
        <p:xfrm>
          <a:off x="157163" y="3673475"/>
          <a:ext cx="6591300" cy="2314575"/>
        </p:xfrm>
        <a:graphic>
          <a:graphicData uri="http://schemas.openxmlformats.org/presentationml/2006/ole">
            <mc:AlternateContent xmlns:mc="http://schemas.openxmlformats.org/markup-compatibility/2006">
              <mc:Choice xmlns:v="urn:schemas-microsoft-com:vml" Requires="v">
                <p:oleObj spid="_x0000_s140463"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9130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52161550"/>
              </p:ext>
            </p:extLst>
          </p:nvPr>
        </p:nvGraphicFramePr>
        <p:xfrm>
          <a:off x="157076" y="1150938"/>
          <a:ext cx="6596150" cy="2314575"/>
        </p:xfrm>
        <a:graphic>
          <a:graphicData uri="http://schemas.openxmlformats.org/presentationml/2006/ole">
            <mc:AlternateContent xmlns:mc="http://schemas.openxmlformats.org/markup-compatibility/2006">
              <mc:Choice xmlns:v="urn:schemas-microsoft-com:vml" Requires="v">
                <p:oleObj spid="_x0000_s140464"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57076" y="1150938"/>
                        <a:ext cx="6596150"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787917319"/>
              </p:ext>
            </p:extLst>
          </p:nvPr>
        </p:nvGraphicFramePr>
        <p:xfrm>
          <a:off x="152400" y="6134100"/>
          <a:ext cx="6596063" cy="2314575"/>
        </p:xfrm>
        <a:graphic>
          <a:graphicData uri="http://schemas.openxmlformats.org/presentationml/2006/ole">
            <mc:AlternateContent xmlns:mc="http://schemas.openxmlformats.org/markup-compatibility/2006">
              <mc:Choice xmlns:v="urn:schemas-microsoft-com:vml" Requires="v">
                <p:oleObj spid="_x0000_s140465"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52400" y="6134100"/>
                        <a:ext cx="6596063"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17923</TotalTime>
  <Words>1473</Words>
  <Application>Microsoft Office PowerPoint</Application>
  <PresentationFormat>On-screen Show (4:3)</PresentationFormat>
  <Paragraphs>73</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3753</cp:revision>
  <cp:lastPrinted>2019-01-10T11:21:43Z</cp:lastPrinted>
  <dcterms:created xsi:type="dcterms:W3CDTF">2015-01-14T07:25:06Z</dcterms:created>
  <dcterms:modified xsi:type="dcterms:W3CDTF">2021-01-28T11:22:24Z</dcterms:modified>
</cp:coreProperties>
</file>